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261" r:id="rId6"/>
    <p:sldId id="262" r:id="rId7"/>
    <p:sldId id="327" r:id="rId8"/>
    <p:sldId id="328" r:id="rId9"/>
    <p:sldId id="266" r:id="rId10"/>
    <p:sldId id="267" r:id="rId11"/>
    <p:sldId id="269" r:id="rId12"/>
    <p:sldId id="268" r:id="rId13"/>
    <p:sldId id="271" r:id="rId14"/>
    <p:sldId id="272" r:id="rId15"/>
    <p:sldId id="329" r:id="rId16"/>
    <p:sldId id="270" r:id="rId17"/>
    <p:sldId id="280" r:id="rId18"/>
    <p:sldId id="278" r:id="rId19"/>
    <p:sldId id="279" r:id="rId20"/>
    <p:sldId id="273" r:id="rId21"/>
    <p:sldId id="274" r:id="rId22"/>
    <p:sldId id="275" r:id="rId23"/>
    <p:sldId id="281" r:id="rId24"/>
    <p:sldId id="285" r:id="rId25"/>
    <p:sldId id="286" r:id="rId26"/>
    <p:sldId id="291" r:id="rId27"/>
  </p:sldIdLst>
  <p:sldSz cx="9144000" cy="5143500" type="screen16x9"/>
  <p:notesSz cx="6858000" cy="9144000"/>
  <p:embeddedFontLst>
    <p:embeddedFont>
      <p:font typeface="Josefin Slab SemiBold" panose="020B0604020202020204" charset="0"/>
      <p:regular r:id="rId29"/>
      <p:bold r:id="rId30"/>
      <p:italic r:id="rId31"/>
      <p:boldItalic r:id="rId32"/>
    </p:embeddedFont>
    <p:embeddedFont>
      <p:font typeface="Montserrat Medium" panose="020B0604020202020204" charset="0"/>
      <p:regular r:id="rId33"/>
      <p:bold r:id="rId34"/>
      <p:italic r:id="rId35"/>
      <p:boldItalic r:id="rId36"/>
    </p:embeddedFont>
    <p:embeddedFont>
      <p:font typeface="Montserrat Thin" panose="020B0604020202020204" charset="0"/>
      <p:regular r:id="rId37"/>
      <p:bold r:id="rId38"/>
      <p:italic r:id="rId39"/>
      <p:boldItalic r:id="rId40"/>
    </p:embeddedFont>
    <p:embeddedFont>
      <p:font typeface="Montserrat Black" panose="020B0604020202020204" charset="0"/>
      <p:bold r:id="rId41"/>
      <p:boldItalic r:id="rId42"/>
    </p:embeddedFont>
    <p:embeddedFont>
      <p:font typeface="Montserrat" panose="020B0604020202020204" charset="0"/>
      <p:regular r:id="rId43"/>
      <p:bold r:id="rId44"/>
      <p:italic r:id="rId45"/>
      <p:boldItalic r:id="rId46"/>
    </p:embeddedFont>
    <p:embeddedFont>
      <p:font typeface="Montserrat Ligh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 forest gives somewhat similar results to the MLR model,</a:t>
            </a:r>
            <a:r>
              <a:rPr lang="en-US" baseline="0" dirty="0" smtClean="0"/>
              <a:t> with </a:t>
            </a:r>
            <a:r>
              <a:rPr lang="en-US" baseline="0" dirty="0" err="1" smtClean="0"/>
              <a:t>TotalSF</a:t>
            </a:r>
            <a:r>
              <a:rPr lang="en-US" baseline="0" dirty="0" smtClean="0"/>
              <a:t>, </a:t>
            </a:r>
            <a:r>
              <a:rPr lang="en-US" baseline="0" dirty="0" err="1" smtClean="0"/>
              <a:t>OverallQual</a:t>
            </a:r>
            <a:r>
              <a:rPr lang="en-US" baseline="0" dirty="0" smtClean="0"/>
              <a:t>, and </a:t>
            </a:r>
            <a:r>
              <a:rPr lang="en-US" baseline="0" dirty="0" err="1" smtClean="0"/>
              <a:t>YearBuilt</a:t>
            </a:r>
            <a:r>
              <a:rPr lang="en-US" baseline="0" dirty="0" smtClean="0"/>
              <a:t> all having high importance. However, the RF claims that ground living area has very high importance, along with </a:t>
            </a:r>
            <a:r>
              <a:rPr lang="en-US" baseline="0" dirty="0" err="1" smtClean="0"/>
              <a:t>GarageYrBlt</a:t>
            </a:r>
            <a:r>
              <a:rPr lang="en-US" baseline="0" dirty="0" smtClean="0"/>
              <a:t>. Note that the MLR model considered </a:t>
            </a:r>
            <a:r>
              <a:rPr lang="en-US" baseline="0" dirty="0" err="1" smtClean="0"/>
              <a:t>GarageYrBlt</a:t>
            </a:r>
            <a:r>
              <a:rPr lang="en-US" baseline="0" dirty="0" smtClean="0"/>
              <a:t> to be statistically insignificant. The decision tree is also highly </a:t>
            </a:r>
            <a:r>
              <a:rPr lang="en-US" baseline="0" dirty="0" err="1" smtClean="0"/>
              <a:t>overfitted</a:t>
            </a:r>
            <a:r>
              <a:rPr lang="en-US" baseline="0" dirty="0" smtClean="0"/>
              <a:t>, which means low predictive accuracy, and therefore the model needs to be adjusted. The score also varied from .67-.87 based on the removal/addition of “summarized” features, which will be discussed later.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know that the MLR suffered</a:t>
            </a:r>
            <a:r>
              <a:rPr lang="en-US" baseline="0" dirty="0" smtClean="0"/>
              <a:t> from multi-collinearity, which means too many features. We also saw several inconsistencies between the models, whether it be in importance, correlation, or significance. However, the models did tell us, in some ways, a few variables that stuck out in regards to significance and importance. For example, </a:t>
            </a:r>
            <a:r>
              <a:rPr lang="en-US" baseline="0" dirty="0" err="1" smtClean="0"/>
              <a:t>OverallQual</a:t>
            </a:r>
            <a:r>
              <a:rPr lang="en-US" baseline="0" dirty="0" smtClean="0"/>
              <a:t> is probably importance. We also summarized certain variables, like </a:t>
            </a:r>
            <a:r>
              <a:rPr lang="en-US" baseline="0" dirty="0" err="1" smtClean="0"/>
              <a:t>TotalSF</a:t>
            </a:r>
            <a:r>
              <a:rPr lang="en-US" baseline="0" dirty="0" smtClean="0"/>
              <a:t> which was consistently rated as most important, and can therefore remove the variables that it consists of.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a:t>
            </a:r>
            <a:r>
              <a:rPr lang="en-US" baseline="0" dirty="0" smtClean="0"/>
              <a:t> in the refined model, we have a stronger ratio of significant features, and only three insignificant features. However, it should also be noted that the R-Squared actually decreased slightly, therefore decreasing its predictive reliability. </a:t>
            </a:r>
            <a:r>
              <a:rPr lang="en-US" baseline="0" dirty="0" err="1" smtClean="0"/>
              <a:t>YearBuilt</a:t>
            </a:r>
            <a:r>
              <a:rPr lang="en-US" baseline="0" dirty="0" smtClean="0"/>
              <a:t> is now more significant than </a:t>
            </a:r>
            <a:r>
              <a:rPr lang="en-US" baseline="0" dirty="0" err="1" smtClean="0"/>
              <a:t>TotalSF</a:t>
            </a:r>
            <a:r>
              <a:rPr lang="en-US" baseline="0" dirty="0" smtClean="0"/>
              <a:t>, but </a:t>
            </a:r>
            <a:r>
              <a:rPr lang="en-US" baseline="0" dirty="0" err="1" smtClean="0"/>
              <a:t>GarageArea</a:t>
            </a:r>
            <a:r>
              <a:rPr lang="en-US" baseline="0" dirty="0" smtClean="0"/>
              <a:t>, which was a feature important variable, is now very significant. </a:t>
            </a:r>
            <a:r>
              <a:rPr lang="en-US" baseline="0" dirty="0" err="1" smtClean="0"/>
              <a:t>SaleCondition</a:t>
            </a:r>
            <a:r>
              <a:rPr lang="en-US" baseline="0" dirty="0" smtClean="0"/>
              <a:t>, a feature in the top 5 in the unrefined MLR model, wasn’t even in the top 25 in the unrefined RF model.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a:t>
            </a:r>
            <a:r>
              <a:rPr lang="en-US" baseline="0" dirty="0" smtClean="0"/>
              <a:t> can see just how much stronger the correlation is. Across the board, </a:t>
            </a:r>
            <a:r>
              <a:rPr lang="en-US" baseline="0" dirty="0" err="1" smtClean="0"/>
              <a:t>SalePrice</a:t>
            </a:r>
            <a:r>
              <a:rPr lang="en-US" baseline="0" dirty="0" smtClean="0"/>
              <a:t> has a strong correlation with almost every other variable excluding “low quality finished square feet”. Said variable was not considered statistically insignificant in the refined model, but was considered insignificant in the unrefined model. It should be noted this variable has only 33 non-zero values, which could not be turned into a viable plot for regression and can be distorting the data.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 random forest more</a:t>
            </a:r>
            <a:r>
              <a:rPr lang="en-US" baseline="0" dirty="0" smtClean="0"/>
              <a:t> in-line matches the correlations. </a:t>
            </a:r>
            <a:r>
              <a:rPr lang="en-US" baseline="0" dirty="0" err="1" smtClean="0"/>
              <a:t>YearBuilt</a:t>
            </a:r>
            <a:r>
              <a:rPr lang="en-US" baseline="0" dirty="0" smtClean="0"/>
              <a:t> and </a:t>
            </a:r>
            <a:r>
              <a:rPr lang="en-US" baseline="0" dirty="0" err="1" smtClean="0"/>
              <a:t>GarageArea</a:t>
            </a:r>
            <a:r>
              <a:rPr lang="en-US" baseline="0" dirty="0" smtClean="0"/>
              <a:t> now have higher importance, but the most notable aspect is that the overall importance has increased for all variables almost throughout. If the feature is important, it can be found “around” at the same level in significance, with a few exceptions like </a:t>
            </a:r>
            <a:r>
              <a:rPr lang="en-US" baseline="0" dirty="0" err="1" smtClean="0"/>
              <a:t>OverallCond</a:t>
            </a:r>
            <a:r>
              <a:rPr lang="en-US" baseline="0" dirty="0" smtClean="0"/>
              <a:t> and </a:t>
            </a:r>
            <a:r>
              <a:rPr lang="en-US" baseline="0" dirty="0" err="1" smtClean="0"/>
              <a:t>Neighboorhood</a:t>
            </a:r>
            <a:r>
              <a:rPr lang="en-US" baseline="0" dirty="0" smtClean="0"/>
              <a:t>, which was considered insignificant.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Gradient boosting uses</a:t>
            </a:r>
            <a:r>
              <a:rPr lang="en-US" baseline="0" dirty="0" smtClean="0"/>
              <a:t> a similar method to random forests, but combines weaker models in order to improve accuracy. It constructs these models sequentially, correcting itself in the process to fix errors. When used here, we can see that </a:t>
            </a:r>
            <a:r>
              <a:rPr lang="en-US" baseline="0" dirty="0" err="1" smtClean="0"/>
              <a:t>TotalSF</a:t>
            </a:r>
            <a:r>
              <a:rPr lang="en-US" baseline="0" dirty="0" smtClean="0"/>
              <a:t> is still the most important feature, but the overall importance was decreased drastically (the top five were originally around .10). Furthermore, this model’s decision tree has an </a:t>
            </a:r>
            <a:r>
              <a:rPr lang="en-US" baseline="0" dirty="0" err="1" smtClean="0"/>
              <a:t>underfitting</a:t>
            </a:r>
            <a:r>
              <a:rPr lang="en-US" baseline="0" dirty="0" smtClean="0"/>
              <a:t> issue, where the training error is now higher than the test error. The positive side is that this model has the highest score of all models at .96. </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the models have</a:t>
            </a:r>
            <a:r>
              <a:rPr lang="en-US" baseline="0" dirty="0" smtClean="0"/>
              <a:t> been created, we can look at the actual analysis. For the target itself, Sale Price,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b1babc3926_1_1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b1babc3926_1_1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for the neighborhoods, binning was used to find which</a:t>
            </a:r>
            <a:r>
              <a:rPr lang="en-US" baseline="0" dirty="0" smtClean="0"/>
              <a:t> neighborhoods had the most “expensive” houses. These were grouped according to similarities based on their mean, the k-mean. So, the most expensive neighborhood might be Northridge Village, while the cheapest might be Meadow Village.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RF determined the most important feature was </a:t>
            </a:r>
            <a:r>
              <a:rPr lang="en-US" dirty="0" err="1" smtClean="0"/>
              <a:t>TotalSF</a:t>
            </a:r>
            <a:r>
              <a:rPr lang="en-US" dirty="0" smtClean="0"/>
              <a:t>,</a:t>
            </a:r>
            <a:r>
              <a:rPr lang="en-US" baseline="0" dirty="0" smtClean="0"/>
              <a:t> the combination of all square footage features, and the MLR model said this was also the most significant numeric feature. When running a weighted regression model, the models still stand, with it being a very strong correlation and having a near-linear positive regression.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a:t>
            </a:r>
            <a:r>
              <a:rPr lang="en-US" baseline="0" dirty="0" smtClean="0"/>
              <a:t> random forest model claimed that overall condition was not very important, despite both MLR models claiming just how significant it was. Yet still, the random forest model said overall quality was the most important categorical feature. We can see here the possible issue when looking at the distribution, where there’s less distribution and variability in the overall condition compared to quality.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the goal was to mold the data into a workable state, create machine learning algorithms based on that data, refine the algorithms as needed, and then provide an analysis of the results. The target of the project as a whole was sale price, where we wanted to see which factors influenced sale price the most, both in regards to feature importance (which can be done through a random forest model) and correlation strength/significance (which can be done through a multiple linear regression model).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lack</a:t>
            </a:r>
            <a:r>
              <a:rPr lang="en-US" baseline="0" dirty="0" smtClean="0"/>
              <a:t> of variability is then shown here, how the focus on the mean of five led to an immensely weak correlation for overall condition, while overall quality has a much stronger correlation. We can also see that, when taken individually, the </a:t>
            </a:r>
            <a:r>
              <a:rPr lang="en-US" baseline="0" dirty="0" err="1" smtClean="0"/>
              <a:t>pearson’s</a:t>
            </a:r>
            <a:r>
              <a:rPr lang="en-US" baseline="0" dirty="0" smtClean="0"/>
              <a:t> R significance for condition is lower than quality.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are some other </a:t>
            </a:r>
            <a:r>
              <a:rPr lang="en-US" baseline="0" dirty="0" smtClean="0"/>
              <a:t>highly significant and important features mentioned in the models. Their correlation strengths are both high, although as the strength decreases, the linearity seems to be affected as well, along with the weighted regression line.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 three values, Lot Area, unfinished basement square footage, and lot frontage, are unique in that they seem to go against the refined model</a:t>
            </a:r>
            <a:r>
              <a:rPr lang="en-US" baseline="0" dirty="0" smtClean="0"/>
              <a:t> when actually analyzed. The strengths of their correlations are not strong, despite having an “okay” feature importance, and the unrefined model considered two of these values unimportant. Yet still, all variables remain significant. This shows a discrepancy between the models, and further hints at the issue of accuracy of them.</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models give mixed results, where</a:t>
            </a:r>
            <a:r>
              <a:rPr lang="en-US" baseline="0" dirty="0" smtClean="0"/>
              <a:t> at multiple parts they are contradicting each other. The unrefined models have the issue of multi-collinearity, and consider some features important yet insignificant. The unrefined models highlight the strength of the relationships, while also still somewhat mirroring the unrefined models. Notably the scores for the unrefined models are lower for both, with the random forest score being abysmally lower. There are also many discrepancies, such as how the basement unfinished square footage is more important in the refined random forest model, and how the AIC is lower in the unrefined model.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 it comes to the data based on the models, as expected, the</a:t>
            </a:r>
            <a:r>
              <a:rPr lang="en-US" baseline="0" dirty="0" smtClean="0"/>
              <a:t> total square footage is the strongest, most significant feature. This was followed by above ground living area and the overall quality. Overall condition was considered extremely significant in the MLR model, but when actually examined the relationship was poor. The time series was also expected, with sale price increasing and the forecast behaving oddly in reaction to a shock.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especially after being refined. This can be increased using various methods related to other areas for improvement, such as a lasso regression for feature selection. Another problem frequently brought up is how the models were inconsistent. A feature can be statistically significant, but not statistically meaningful. A model should reflect both, and the requirement of swapping back and forth is not ideal. Obviously other models can be used, such as </a:t>
            </a:r>
            <a:r>
              <a:rPr lang="en-US" baseline="0" dirty="0" err="1" smtClean="0"/>
              <a:t>gridsearching</a:t>
            </a:r>
            <a:r>
              <a:rPr lang="en-US" baseline="0" dirty="0" smtClean="0"/>
              <a:t> and gradient boosting.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can be adjusted, which previously had a notable change on the outcome to begin with. We could also change how we deal with outliers and missing values, where it was pointed out just how much outliers could affect the weighted regressions. All numeric data can also be normalized, which potentially allows for better, faster, and more accurate results.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a:t>
            </a:r>
            <a:r>
              <a:rPr lang="en-US" baseline="0" dirty="0" smtClean="0"/>
              <a:t> final graphs just shows another discrepancy. </a:t>
            </a:r>
            <a:r>
              <a:rPr lang="en-US" baseline="0" dirty="0" err="1" smtClean="0"/>
              <a:t>TotalBath</a:t>
            </a:r>
            <a:r>
              <a:rPr lang="en-US" baseline="0" dirty="0" smtClean="0"/>
              <a:t> has a higher correlation and significance than condition, yet was ranked lower in both importance and significance in both models.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 like</a:t>
            </a:r>
            <a:r>
              <a:rPr lang="en-US" baseline="0" dirty="0" smtClean="0"/>
              <a:t> most datasets, has multiple data types, with the majority being divided between categorical (string)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labelencoding</a:t>
            </a:r>
            <a:r>
              <a:rPr lang="en-US" baseline="0" dirty="0" smtClean="0"/>
              <a:t>. I opted to convert the files to </a:t>
            </a:r>
            <a:r>
              <a:rPr lang="en-US" baseline="0" dirty="0" err="1" smtClean="0"/>
              <a:t>pkles</a:t>
            </a:r>
            <a:r>
              <a:rPr lang="en-US" baseline="0" dirty="0" smtClean="0"/>
              <a:t> for easier transfer from python file to python, which preserves data type integrity.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4</a:t>
            </a:r>
            <a:r>
              <a:rPr lang="en-US" baseline="30000" dirty="0" smtClean="0"/>
              <a:t>th</a:t>
            </a:r>
            <a:r>
              <a:rPr lang="en-US" baseline="0" dirty="0" smtClean="0"/>
              <a:t> row).</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overview showed</a:t>
            </a:r>
            <a:r>
              <a:rPr lang="en-US" baseline="0" dirty="0" smtClean="0"/>
              <a:t> what a MLR could analyze. As a model, regressions determine the strength of relationships between variables, as well as the statistical significance. MLR is unique in that it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With</a:t>
            </a:r>
            <a:r>
              <a:rPr lang="en-US" baseline="0" dirty="0" smtClean="0"/>
              <a:t> </a:t>
            </a:r>
            <a:r>
              <a:rPr lang="en-US" baseline="0" dirty="0" err="1" smtClean="0"/>
              <a:t>SalePrice</a:t>
            </a:r>
            <a:r>
              <a:rPr lang="en-US" baseline="0" dirty="0" smtClean="0"/>
              <a:t> being used as the target, a MLR was created. Here, the model claims that the most significant variables are the overall condition and quality, the sale condition, the total square footage, and year built. The most insignificant variables were the number of baths, condition proximity, and open porch square footage. This model’s R^2 was also .9, which, while not the highest, does have some credence to its predictive accuracy.</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what the MLR model told us,</a:t>
            </a:r>
            <a:r>
              <a:rPr lang="en-US" baseline="0" dirty="0" smtClean="0"/>
              <a:t> focusing only on the numeric results. We can see that just because something is highly correlated, doesn’t mean that it is statistically significant. For example, the model told us that Total Square Footage was significant, and here it is also the most highly correlated variable. But this also tells us full bath, which the model told us was near-1 in insignificance, actually has one of the stronger relationships. This is, say, in comparison to </a:t>
            </a:r>
            <a:r>
              <a:rPr lang="en-US" baseline="0" dirty="0" err="1" smtClean="0"/>
              <a:t>KitchenAbvGr</a:t>
            </a:r>
            <a:r>
              <a:rPr lang="en-US" baseline="0" dirty="0" smtClean="0"/>
              <a:t>, which is not correlated here, but was statistically significant in the model.</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
  <p:cSld name="SECTION_TITLE_AND_DESCRIPTION_1_1_3_1">
    <p:spTree>
      <p:nvGrpSpPr>
        <p:cNvPr id="1" name="Shape 870"/>
        <p:cNvGrpSpPr/>
        <p:nvPr/>
      </p:nvGrpSpPr>
      <p:grpSpPr>
        <a:xfrm>
          <a:off x="0" y="0"/>
          <a:ext cx="0" cy="0"/>
          <a:chOff x="0" y="0"/>
          <a:chExt cx="0" cy="0"/>
        </a:xfrm>
      </p:grpSpPr>
      <p:sp>
        <p:nvSpPr>
          <p:cNvPr id="871" name="Google Shape;871;p30"/>
          <p:cNvSpPr txBox="1">
            <a:spLocks noGrp="1"/>
          </p:cNvSpPr>
          <p:nvPr>
            <p:ph type="title"/>
          </p:nvPr>
        </p:nvSpPr>
        <p:spPr>
          <a:xfrm>
            <a:off x="1239824"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2" name="Google Shape;872;p30"/>
          <p:cNvSpPr txBox="1">
            <a:spLocks noGrp="1"/>
          </p:cNvSpPr>
          <p:nvPr>
            <p:ph type="subTitle" idx="1"/>
          </p:nvPr>
        </p:nvSpPr>
        <p:spPr>
          <a:xfrm>
            <a:off x="1239827"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73" name="Google Shape;873;p30"/>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74" name="Google Shape;874;p30"/>
          <p:cNvSpPr txBox="1">
            <a:spLocks noGrp="1"/>
          </p:cNvSpPr>
          <p:nvPr>
            <p:ph type="title" idx="3"/>
          </p:nvPr>
        </p:nvSpPr>
        <p:spPr>
          <a:xfrm>
            <a:off x="5271973"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5" name="Google Shape;875;p30"/>
          <p:cNvSpPr txBox="1">
            <a:spLocks noGrp="1"/>
          </p:cNvSpPr>
          <p:nvPr>
            <p:ph type="subTitle" idx="4"/>
          </p:nvPr>
        </p:nvSpPr>
        <p:spPr>
          <a:xfrm>
            <a:off x="5271976"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76" name="Google Shape;876;p30"/>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877" name="Google Shape;877;p30"/>
          <p:cNvGrpSpPr/>
          <p:nvPr/>
        </p:nvGrpSpPr>
        <p:grpSpPr>
          <a:xfrm>
            <a:off x="3975225" y="4910500"/>
            <a:ext cx="1193550" cy="68100"/>
            <a:chOff x="557300" y="431950"/>
            <a:chExt cx="1193550" cy="68100"/>
          </a:xfrm>
        </p:grpSpPr>
        <p:sp>
          <p:nvSpPr>
            <p:cNvPr id="878" name="Google Shape;878;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85" name="Google Shape;885;p30"/>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886" name="Google Shape;886;p30"/>
          <p:cNvGrpSpPr/>
          <p:nvPr/>
        </p:nvGrpSpPr>
        <p:grpSpPr>
          <a:xfrm>
            <a:off x="7718425" y="193250"/>
            <a:ext cx="1193550" cy="68100"/>
            <a:chOff x="557300" y="431950"/>
            <a:chExt cx="1193550" cy="68100"/>
          </a:xfrm>
        </p:grpSpPr>
        <p:sp>
          <p:nvSpPr>
            <p:cNvPr id="887" name="Google Shape;887;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8" name="Google Shape;888;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9" name="Google Shape;889;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0" name="Google Shape;890;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1" name="Google Shape;891;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2" name="Google Shape;892;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3" name="Google Shape;893;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6" r:id="rId21"/>
    <p:sldLayoutId id="2147483677" r:id="rId22"/>
    <p:sldLayoutId id="2147483680" r:id="rId23"/>
    <p:sldLayoutId id="2147483681" r:id="rId24"/>
    <p:sldLayoutId id="2147483682" r:id="rId25"/>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Ames, Iowa Housing Data Analysis</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0" y="419812"/>
            <a:ext cx="219148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Unrefined</a:t>
            </a:r>
            <a:endParaRPr dirty="0"/>
          </a:p>
        </p:txBody>
      </p:sp>
      <p:cxnSp>
        <p:nvCxnSpPr>
          <p:cNvPr id="1883" name="Google Shape;1883;p71"/>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829946" y="-14825"/>
            <a:ext cx="5950754"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The unrefined RF </a:t>
            </a:r>
            <a:r>
              <a:rPr lang="en" sz="1400" dirty="0" smtClean="0">
                <a:latin typeface="+mj-lt"/>
              </a:rPr>
              <a:t>more </a:t>
            </a:r>
            <a:r>
              <a:rPr lang="en" sz="1400" dirty="0" smtClean="0">
                <a:latin typeface="+mj-lt"/>
              </a:rPr>
              <a:t>represents the correlated heat map, while only vaguely representing the MLR model. For example, OverallCond, the most significant, isn’t even in the Top 25 as a feature.  </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0" name="TextBox 9"/>
          <p:cNvSpPr txBox="1"/>
          <p:nvPr/>
        </p:nvSpPr>
        <p:spPr>
          <a:xfrm>
            <a:off x="5054940" y="894646"/>
            <a:ext cx="3367669" cy="1169551"/>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dirty="0" smtClean="0">
                <a:solidFill>
                  <a:schemeClr val="accent3"/>
                </a:solidFill>
              </a:rPr>
              <a:t>However, the decision tree tells us that this graph is overfitting </a:t>
            </a:r>
            <a:r>
              <a:rPr lang="en-US" dirty="0" smtClean="0">
                <a:solidFill>
                  <a:schemeClr val="accent3"/>
                </a:solidFill>
              </a:rPr>
              <a:t>at the depth of five. It’s score is also under .90, at .85, which means the model is potentially unreliable.</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5538"/>
            <a:ext cx="5077345" cy="41679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940" y="2528147"/>
            <a:ext cx="3725760" cy="2615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Constructing a Refined Model</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469359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accent3"/>
                </a:solidFill>
              </a:rPr>
              <a:t>In order to refine the models, we have to take what was discovered from feature importance, as well as statistical significance from the MLR model, and combine the results. This would hopefully create a smaller, more accurate model. </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For example, from both models we know </a:t>
            </a:r>
            <a:r>
              <a:rPr lang="en-US" sz="1300" dirty="0" err="1">
                <a:solidFill>
                  <a:schemeClr val="accent3"/>
                </a:solidFill>
              </a:rPr>
              <a:t>GrLivArea</a:t>
            </a:r>
            <a:r>
              <a:rPr lang="en-US" sz="1300" dirty="0">
                <a:solidFill>
                  <a:schemeClr val="accent3"/>
                </a:solidFill>
              </a:rPr>
              <a:t> </a:t>
            </a:r>
            <a:r>
              <a:rPr lang="en-US" sz="1300" dirty="0" smtClean="0">
                <a:solidFill>
                  <a:schemeClr val="accent3"/>
                </a:solidFill>
              </a:rPr>
              <a:t>is probably important, as are variables like </a:t>
            </a:r>
            <a:r>
              <a:rPr lang="en-US" sz="1300" dirty="0" err="1" smtClean="0">
                <a:solidFill>
                  <a:schemeClr val="accent3"/>
                </a:solidFill>
              </a:rPr>
              <a:t>OverallQual</a:t>
            </a:r>
            <a:r>
              <a:rPr lang="en-US" sz="1300" dirty="0" smtClean="0">
                <a:solidFill>
                  <a:schemeClr val="accent3"/>
                </a:solidFill>
              </a:rPr>
              <a:t>, </a:t>
            </a:r>
            <a:r>
              <a:rPr lang="en-US" sz="1300" dirty="0" err="1" smtClean="0">
                <a:solidFill>
                  <a:schemeClr val="accent3"/>
                </a:solidFill>
              </a:rPr>
              <a:t>YearBuilt</a:t>
            </a:r>
            <a:r>
              <a:rPr lang="en-US" sz="1300" dirty="0" smtClean="0">
                <a:solidFill>
                  <a:schemeClr val="accent3"/>
                </a:solidFill>
              </a:rPr>
              <a:t>, </a:t>
            </a:r>
            <a:r>
              <a:rPr lang="en-US" sz="1300" dirty="0" err="1" smtClean="0">
                <a:solidFill>
                  <a:schemeClr val="accent3"/>
                </a:solidFill>
              </a:rPr>
              <a:t>FirePlaces</a:t>
            </a:r>
            <a:r>
              <a:rPr lang="en-US" sz="1300" dirty="0" smtClean="0">
                <a:solidFill>
                  <a:schemeClr val="accent3"/>
                </a:solidFill>
              </a:rPr>
              <a:t>, </a:t>
            </a:r>
            <a:r>
              <a:rPr lang="en-US" sz="1300" dirty="0" smtClean="0">
                <a:solidFill>
                  <a:schemeClr val="accent3"/>
                </a:solidFill>
              </a:rPr>
              <a:t>BsmtFinSF1, </a:t>
            </a:r>
            <a:r>
              <a:rPr lang="en-US" sz="1300" dirty="0" smtClean="0">
                <a:solidFill>
                  <a:schemeClr val="accent3"/>
                </a:solidFill>
              </a:rPr>
              <a:t>etc..</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Some important variables, like 1stFlrSF can also be combined. We can therefore create Total Square </a:t>
            </a:r>
            <a:r>
              <a:rPr lang="en-US" sz="1300" dirty="0">
                <a:solidFill>
                  <a:schemeClr val="accent3"/>
                </a:solidFill>
              </a:rPr>
              <a:t>Footage (</a:t>
            </a:r>
            <a:r>
              <a:rPr lang="en-US" sz="1300" dirty="0" err="1">
                <a:solidFill>
                  <a:schemeClr val="accent3"/>
                </a:solidFill>
              </a:rPr>
              <a:t>TotalBsmtSF</a:t>
            </a:r>
            <a:r>
              <a:rPr lang="en-US" sz="1300" dirty="0">
                <a:solidFill>
                  <a:schemeClr val="accent3"/>
                </a:solidFill>
              </a:rPr>
              <a:t>, 1stFlrSF, </a:t>
            </a:r>
            <a:r>
              <a:rPr lang="en-US" sz="1300" dirty="0" smtClean="0">
                <a:solidFill>
                  <a:schemeClr val="accent3"/>
                </a:solidFill>
              </a:rPr>
              <a:t>and 2ndFlrSF</a:t>
            </a:r>
            <a:r>
              <a:rPr lang="en-US" sz="1300" dirty="0">
                <a:solidFill>
                  <a:schemeClr val="accent3"/>
                </a:solidFill>
              </a:rPr>
              <a:t>), </a:t>
            </a:r>
            <a:r>
              <a:rPr lang="en-US" sz="1300" dirty="0" smtClean="0">
                <a:solidFill>
                  <a:schemeClr val="accent3"/>
                </a:solidFill>
              </a:rPr>
              <a:t>Total </a:t>
            </a:r>
            <a:r>
              <a:rPr lang="en-US" sz="1300" dirty="0">
                <a:solidFill>
                  <a:schemeClr val="accent3"/>
                </a:solidFill>
              </a:rPr>
              <a:t>Bath (</a:t>
            </a:r>
            <a:r>
              <a:rPr lang="en-US" sz="1300" dirty="0" err="1">
                <a:solidFill>
                  <a:schemeClr val="accent3"/>
                </a:solidFill>
              </a:rPr>
              <a:t>BsmtFullBath</a:t>
            </a:r>
            <a:r>
              <a:rPr lang="en-US" sz="1300" dirty="0">
                <a:solidFill>
                  <a:schemeClr val="accent3"/>
                </a:solidFill>
              </a:rPr>
              <a:t>, </a:t>
            </a:r>
            <a:r>
              <a:rPr lang="en-US" sz="1300" dirty="0" err="1">
                <a:solidFill>
                  <a:schemeClr val="accent3"/>
                </a:solidFill>
              </a:rPr>
              <a:t>BsmtHalfBath</a:t>
            </a:r>
            <a:r>
              <a:rPr lang="en-US" sz="1300" dirty="0">
                <a:solidFill>
                  <a:schemeClr val="accent3"/>
                </a:solidFill>
              </a:rPr>
              <a:t>, </a:t>
            </a:r>
            <a:r>
              <a:rPr lang="en-US" sz="1300" dirty="0" err="1">
                <a:solidFill>
                  <a:schemeClr val="accent3"/>
                </a:solidFill>
              </a:rPr>
              <a:t>FullBath</a:t>
            </a:r>
            <a:r>
              <a:rPr lang="en-US" sz="1300" dirty="0">
                <a:solidFill>
                  <a:schemeClr val="accent3"/>
                </a:solidFill>
              </a:rPr>
              <a:t>, and </a:t>
            </a:r>
            <a:r>
              <a:rPr lang="en-US" sz="1300" dirty="0" err="1">
                <a:solidFill>
                  <a:schemeClr val="accent3"/>
                </a:solidFill>
              </a:rPr>
              <a:t>HalfBath</a:t>
            </a:r>
            <a:r>
              <a:rPr lang="en-US" sz="1300" dirty="0">
                <a:solidFill>
                  <a:schemeClr val="accent3"/>
                </a:solidFill>
              </a:rPr>
              <a:t>), </a:t>
            </a:r>
            <a:r>
              <a:rPr lang="en-US" sz="1300" dirty="0" smtClean="0">
                <a:solidFill>
                  <a:schemeClr val="accent3"/>
                </a:solidFill>
              </a:rPr>
              <a:t>and Mixed Exterior (</a:t>
            </a:r>
            <a:r>
              <a:rPr lang="en-US" sz="1300" dirty="0">
                <a:solidFill>
                  <a:schemeClr val="accent3"/>
                </a:solidFill>
              </a:rPr>
              <a:t>Exterior1st, Exterior2nd</a:t>
            </a:r>
            <a:r>
              <a:rPr lang="en-US" sz="1300" dirty="0" smtClean="0">
                <a:solidFill>
                  <a:schemeClr val="accent3"/>
                </a:solidFill>
              </a:rPr>
              <a:t>).  This </a:t>
            </a:r>
            <a:r>
              <a:rPr lang="en-US" sz="1300" dirty="0" smtClean="0">
                <a:solidFill>
                  <a:schemeClr val="accent3"/>
                </a:solidFill>
              </a:rPr>
              <a:t>gets rid of issues where the “parts” </a:t>
            </a:r>
            <a:r>
              <a:rPr lang="en-US" sz="1300" dirty="0" smtClean="0">
                <a:solidFill>
                  <a:schemeClr val="accent3"/>
                </a:solidFill>
              </a:rPr>
              <a:t>may not be </a:t>
            </a:r>
            <a:r>
              <a:rPr lang="en-US" sz="1300" dirty="0" smtClean="0">
                <a:solidFill>
                  <a:schemeClr val="accent3"/>
                </a:solidFill>
              </a:rPr>
              <a:t>considered insignificant, but the whole </a:t>
            </a:r>
            <a:r>
              <a:rPr lang="en-US" sz="1300" dirty="0" smtClean="0">
                <a:solidFill>
                  <a:schemeClr val="accent3"/>
                </a:solidFill>
              </a:rPr>
              <a:t>could be.</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Finally, we need to adjust the parameters of our model to be </a:t>
            </a:r>
            <a:r>
              <a:rPr lang="en-US" sz="1300" dirty="0">
                <a:solidFill>
                  <a:schemeClr val="accent3"/>
                </a:solidFill>
              </a:rPr>
              <a:t>more ideal </a:t>
            </a:r>
            <a:r>
              <a:rPr lang="en-US" sz="1300" dirty="0" smtClean="0">
                <a:solidFill>
                  <a:schemeClr val="accent3"/>
                </a:solidFill>
              </a:rPr>
              <a:t>in a form of </a:t>
            </a:r>
            <a:r>
              <a:rPr lang="en-US" sz="1300" dirty="0" err="1" smtClean="0">
                <a:solidFill>
                  <a:schemeClr val="accent3"/>
                </a:solidFill>
              </a:rPr>
              <a:t>hyperparameter</a:t>
            </a:r>
            <a:r>
              <a:rPr lang="en-US" sz="1300" dirty="0" smtClean="0">
                <a:solidFill>
                  <a:schemeClr val="accent3"/>
                </a:solidFill>
              </a:rPr>
              <a:t> tuning.</a:t>
            </a: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8" y="3428761"/>
            <a:ext cx="2057687" cy="171473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 y="1228431"/>
            <a:ext cx="2304585" cy="391507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869" y="1674887"/>
            <a:ext cx="4182059" cy="3468613"/>
          </a:xfrm>
          <a:prstGeom prst="rect">
            <a:avLst/>
          </a:prstGeom>
        </p:spPr>
      </p:pic>
      <p:sp>
        <p:nvSpPr>
          <p:cNvPr id="1957" name="Google Shape;1957;p72"/>
          <p:cNvSpPr txBox="1">
            <a:spLocks noGrp="1"/>
          </p:cNvSpPr>
          <p:nvPr>
            <p:ph type="title" idx="6"/>
          </p:nvPr>
        </p:nvSpPr>
        <p:spPr>
          <a:xfrm>
            <a:off x="0" y="4438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a:t>
            </a:r>
            <a:endParaRPr dirty="0"/>
          </a:p>
        </p:txBody>
      </p:sp>
      <p:cxnSp>
        <p:nvCxnSpPr>
          <p:cNvPr id="1968" name="Google Shape;1968;p72"/>
          <p:cNvCxnSpPr/>
          <p:nvPr/>
        </p:nvCxnSpPr>
        <p:spPr>
          <a:xfrm>
            <a:off x="-1377276" y="853265"/>
            <a:ext cx="3907800" cy="0"/>
          </a:xfrm>
          <a:prstGeom prst="straightConnector1">
            <a:avLst/>
          </a:prstGeom>
          <a:noFill/>
          <a:ln w="9525" cap="flat" cmpd="sng">
            <a:solidFill>
              <a:schemeClr val="accent1"/>
            </a:solidFill>
            <a:prstDash val="solid"/>
            <a:round/>
            <a:headEnd type="none" w="med" len="med"/>
            <a:tailEnd type="none" w="med" len="med"/>
          </a:ln>
        </p:spPr>
      </p:cxnSp>
      <p:sp>
        <p:nvSpPr>
          <p:cNvPr id="32" name="Rectangle 31"/>
          <p:cNvSpPr/>
          <p:nvPr/>
        </p:nvSpPr>
        <p:spPr>
          <a:xfrm>
            <a:off x="5166732" y="2002179"/>
            <a:ext cx="1312196" cy="1906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17" y="1531435"/>
            <a:ext cx="2304585" cy="9121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478928" y="3663653"/>
            <a:ext cx="1739591" cy="781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30524" y="443851"/>
            <a:ext cx="6219466"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After refining the data, the MLR resulted in a </a:t>
            </a:r>
            <a:r>
              <a:rPr lang="en-US" dirty="0" smtClean="0">
                <a:solidFill>
                  <a:schemeClr val="accent3"/>
                </a:solidFill>
              </a:rPr>
              <a:t>slightly lower </a:t>
            </a:r>
            <a:r>
              <a:rPr lang="en-US" dirty="0" smtClean="0">
                <a:solidFill>
                  <a:schemeClr val="accent3"/>
                </a:solidFill>
              </a:rPr>
              <a:t>score, but a </a:t>
            </a:r>
            <a:r>
              <a:rPr lang="en-US" dirty="0" smtClean="0">
                <a:solidFill>
                  <a:schemeClr val="accent3"/>
                </a:solidFill>
              </a:rPr>
              <a:t>much higher </a:t>
            </a:r>
            <a:r>
              <a:rPr lang="en-US" dirty="0" smtClean="0">
                <a:solidFill>
                  <a:schemeClr val="accent3"/>
                </a:solidFill>
              </a:rPr>
              <a:t>F-statistic. This means it has a stronger correlation, but it is less predictable. We can also see that the results much more align with the importance scale, just based on eyeing it. </a:t>
            </a:r>
            <a:endParaRPr lang="en-US" dirty="0">
              <a:solidFill>
                <a:schemeClr val="accent3"/>
              </a:solidFill>
            </a:endParaRPr>
          </a:p>
        </p:txBody>
      </p:sp>
      <p:sp>
        <p:nvSpPr>
          <p:cNvPr id="36" name="TextBox 35"/>
          <p:cNvSpPr txBox="1"/>
          <p:nvPr/>
        </p:nvSpPr>
        <p:spPr>
          <a:xfrm>
            <a:off x="6478928" y="1397958"/>
            <a:ext cx="2665073"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Some of the results are also identical to the unrefined MLR model, </a:t>
            </a:r>
            <a:r>
              <a:rPr lang="en-US" dirty="0" smtClean="0">
                <a:solidFill>
                  <a:schemeClr val="accent3"/>
                </a:solidFill>
              </a:rPr>
              <a:t>while our new variable, </a:t>
            </a:r>
            <a:r>
              <a:rPr lang="en-US" dirty="0" err="1" smtClean="0">
                <a:solidFill>
                  <a:schemeClr val="accent3"/>
                </a:solidFill>
              </a:rPr>
              <a:t>TotalSF</a:t>
            </a:r>
            <a:r>
              <a:rPr lang="en-US" dirty="0" smtClean="0">
                <a:solidFill>
                  <a:schemeClr val="accent3"/>
                </a:solidFill>
              </a:rPr>
              <a:t>, </a:t>
            </a:r>
            <a:r>
              <a:rPr lang="en-US" dirty="0" smtClean="0">
                <a:solidFill>
                  <a:schemeClr val="accent3"/>
                </a:solidFill>
              </a:rPr>
              <a:t>has now become the most significant numeric variable.</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0" y="451887"/>
            <a:ext cx="532927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 Correlation Summary</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3940099" cy="37548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Here, we can see our results compared to the unrefined findings. The improved F-statistic told us there was a stronger correlation, and here we can see nearly every variable is “strong”, even against each other.</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Total SF seems to not only have the highest significance, but also the highest inter-correlation across the board, followed by </a:t>
            </a:r>
            <a:r>
              <a:rPr lang="en-US" dirty="0" err="1" smtClean="0">
                <a:solidFill>
                  <a:schemeClr val="accent3"/>
                </a:solidFill>
              </a:rPr>
              <a:t>GrLivArea</a:t>
            </a:r>
            <a:r>
              <a:rPr lang="en-US" dirty="0" smtClean="0">
                <a:solidFill>
                  <a:schemeClr val="accent3"/>
                </a:solidFill>
              </a:rPr>
              <a:t>. </a:t>
            </a:r>
            <a:endParaRPr lang="en-US" dirty="0" smtClean="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Our weakest correlation seems to be </a:t>
            </a:r>
            <a:r>
              <a:rPr lang="en-US" dirty="0" err="1" smtClean="0">
                <a:solidFill>
                  <a:schemeClr val="accent3"/>
                </a:solidFill>
              </a:rPr>
              <a:t>LotArea</a:t>
            </a:r>
            <a:r>
              <a:rPr lang="en-US" dirty="0" smtClean="0">
                <a:solidFill>
                  <a:schemeClr val="accent3"/>
                </a:solidFill>
              </a:rPr>
              <a:t>, which was considered statistically significant. This is of note because, </a:t>
            </a:r>
            <a:r>
              <a:rPr lang="en-US" dirty="0" err="1" smtClean="0">
                <a:solidFill>
                  <a:schemeClr val="accent3"/>
                </a:solidFill>
              </a:rPr>
              <a:t>GarageYrBlt</a:t>
            </a:r>
            <a:r>
              <a:rPr lang="en-US" dirty="0" smtClean="0">
                <a:solidFill>
                  <a:schemeClr val="accent3"/>
                </a:solidFill>
              </a:rPr>
              <a:t> has an, overall, higher correlation yet was insignificant. </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099" y="941486"/>
            <a:ext cx="5203901" cy="420201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Refined</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5605345" y="557561"/>
            <a:ext cx="3538655"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results here are more in-line with the correlations, with </a:t>
            </a:r>
            <a:r>
              <a:rPr lang="en-US" dirty="0" err="1" smtClean="0">
                <a:solidFill>
                  <a:schemeClr val="accent3"/>
                </a:solidFill>
              </a:rPr>
              <a:t>TotalSF</a:t>
            </a:r>
            <a:r>
              <a:rPr lang="en-US" dirty="0" smtClean="0">
                <a:solidFill>
                  <a:schemeClr val="accent3"/>
                </a:solidFill>
              </a:rPr>
              <a:t> still being the most important variable</a:t>
            </a:r>
            <a:r>
              <a:rPr lang="en-US" dirty="0" smtClean="0">
                <a:solidFill>
                  <a:schemeClr val="accent3"/>
                </a:solidFill>
              </a:rPr>
              <a:t>. One of the new variables, </a:t>
            </a:r>
            <a:r>
              <a:rPr lang="en-US" dirty="0" err="1" smtClean="0">
                <a:solidFill>
                  <a:schemeClr val="accent3"/>
                </a:solidFill>
              </a:rPr>
              <a:t>MixedExterior</a:t>
            </a:r>
            <a:r>
              <a:rPr lang="en-US" dirty="0" smtClean="0">
                <a:solidFill>
                  <a:schemeClr val="accent3"/>
                </a:solidFill>
              </a:rPr>
              <a:t>, </a:t>
            </a:r>
            <a:r>
              <a:rPr lang="en-US" dirty="0" smtClean="0">
                <a:solidFill>
                  <a:schemeClr val="accent3"/>
                </a:solidFill>
              </a:rPr>
              <a:t>is also now the least important variable, yet it was considered more significant than </a:t>
            </a:r>
            <a:r>
              <a:rPr lang="en-US" dirty="0" err="1" smtClean="0">
                <a:solidFill>
                  <a:schemeClr val="accent3"/>
                </a:solidFill>
              </a:rPr>
              <a:t>BsmtQual</a:t>
            </a:r>
            <a:r>
              <a:rPr lang="en-US" dirty="0" smtClean="0">
                <a:solidFill>
                  <a:schemeClr val="accent3"/>
                </a:solidFill>
              </a:rPr>
              <a:t>, which is in the top five.</a:t>
            </a:r>
            <a:endParaRPr lang="en-US" dirty="0">
              <a:solidFill>
                <a:schemeClr val="accent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7561"/>
            <a:ext cx="5605345" cy="4585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345" y="2373442"/>
            <a:ext cx="3538655" cy="277005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Gradient Boosting: Improving Accuracy</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a:latin typeface="+mn-lt"/>
              </a:rPr>
              <a:t>Gradient boosting, like random forests, combines multiple decision trees to create a model. However, the main difference is that, while random forests are constructed independently, gradient boosting is linear and constructed sequentially, so that it corrects itself. </a:t>
            </a:r>
            <a:endParaRPr lang="en-US" sz="1300" dirty="0" smtClean="0">
              <a:latin typeface="+mn-lt"/>
            </a:endParaRPr>
          </a:p>
          <a:p>
            <a:endParaRPr lang="en-US" sz="1300" dirty="0">
              <a:latin typeface="+mn-lt"/>
            </a:endParaRPr>
          </a:p>
          <a:p>
            <a:r>
              <a:rPr lang="en-US" sz="1300" dirty="0">
                <a:latin typeface="+mn-lt"/>
              </a:rPr>
              <a:t>Because of this self-correction, the expectation, at least, is a collective increase in the score at the risk of increased overfitting</a:t>
            </a:r>
            <a:r>
              <a:rPr lang="en-US" sz="1300" dirty="0" smtClean="0">
                <a:latin typeface="+mn-lt"/>
              </a:rPr>
              <a:t>.</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200" y="1880839"/>
            <a:ext cx="5392800" cy="326266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31586"/>
            <a:ext cx="3751200" cy="2111914"/>
          </a:xfrm>
          <a:prstGeom prst="rect">
            <a:avLst/>
          </a:prstGeom>
        </p:spPr>
      </p:pic>
      <p:sp>
        <p:nvSpPr>
          <p:cNvPr id="10" name="TextBox 9"/>
          <p:cNvSpPr txBox="1"/>
          <p:nvPr/>
        </p:nvSpPr>
        <p:spPr>
          <a:xfrm>
            <a:off x="3981658" y="364273"/>
            <a:ext cx="4366888" cy="169277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a:solidFill>
                  <a:schemeClr val="bg2"/>
                </a:solidFill>
              </a:rPr>
              <a:t>This time overall importance was reduced significantly, although </a:t>
            </a:r>
            <a:r>
              <a:rPr lang="en-US" sz="1300" dirty="0" err="1">
                <a:solidFill>
                  <a:schemeClr val="bg2"/>
                </a:solidFill>
              </a:rPr>
              <a:t>TotalSF</a:t>
            </a:r>
            <a:r>
              <a:rPr lang="en-US" sz="1300" dirty="0">
                <a:solidFill>
                  <a:schemeClr val="bg2"/>
                </a:solidFill>
              </a:rPr>
              <a:t> is still considered to be the most important factor. Most of the other factors are off by one or two places compared to the RF. This could be explained by the different decision tree, which is now </a:t>
            </a:r>
            <a:r>
              <a:rPr lang="en-US" sz="1300" dirty="0" err="1">
                <a:solidFill>
                  <a:schemeClr val="bg2"/>
                </a:solidFill>
              </a:rPr>
              <a:t>underfitting</a:t>
            </a:r>
            <a:r>
              <a:rPr lang="en-US" sz="1300" dirty="0">
                <a:solidFill>
                  <a:schemeClr val="bg2"/>
                </a:solidFill>
              </a:rPr>
              <a:t> instead of overfitting. </a:t>
            </a:r>
          </a:p>
          <a:p>
            <a:pPr marL="285750" indent="-285750">
              <a:buClr>
                <a:schemeClr val="accent1"/>
              </a:buClr>
              <a:buFont typeface="Arial" panose="020B0604020202020204" pitchFamily="34" charset="0"/>
              <a:buChar char="●"/>
            </a:pPr>
            <a:endParaRPr lang="en-US" sz="1300" dirty="0">
              <a:solidFill>
                <a:schemeClr val="bg2"/>
              </a:solidFill>
            </a:endParaRPr>
          </a:p>
        </p:txBody>
      </p:sp>
    </p:spTree>
    <p:extLst>
      <p:ext uri="{BB962C8B-B14F-4D97-AF65-F5344CB8AC3E}">
        <p14:creationId xmlns:p14="http://schemas.microsoft.com/office/powerpoint/2010/main" val="3894735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Breaking Down the Results: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start an analysis, we can look at the target of the models: the Sale Price.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This means every variable, such as </a:t>
            </a:r>
            <a:r>
              <a:rPr lang="en-US" dirty="0" err="1" smtClean="0">
                <a:solidFill>
                  <a:schemeClr val="accent3"/>
                </a:solidFill>
              </a:rPr>
              <a:t>TotalSF</a:t>
            </a:r>
            <a:r>
              <a:rPr lang="en-US" dirty="0" smtClean="0">
                <a:solidFill>
                  <a:schemeClr val="accent3"/>
                </a:solidFill>
              </a:rPr>
              <a:t>, </a:t>
            </a:r>
            <a:r>
              <a:rPr lang="en-US" dirty="0" err="1" smtClean="0">
                <a:solidFill>
                  <a:schemeClr val="accent3"/>
                </a:solidFill>
              </a:rPr>
              <a:t>TotalBath</a:t>
            </a:r>
            <a:r>
              <a:rPr lang="en-US" dirty="0" smtClean="0">
                <a:solidFill>
                  <a:schemeClr val="accent3"/>
                </a:solidFill>
              </a:rPr>
              <a:t>, etc. would likely distort the data compared to what should be the average.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8" name="Google Shape;2318;p84"/>
          <p:cNvSpPr txBox="1">
            <a:spLocks noGrp="1"/>
          </p:cNvSpPr>
          <p:nvPr>
            <p:ph type="title" idx="2"/>
          </p:nvPr>
        </p:nvSpPr>
        <p:spPr>
          <a:xfrm>
            <a:off x="0" y="8401"/>
            <a:ext cx="452638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Binning the Neighborhoods</a:t>
            </a:r>
            <a:endParaRPr dirty="0"/>
          </a:p>
        </p:txBody>
      </p:sp>
      <p:cxnSp>
        <p:nvCxnSpPr>
          <p:cNvPr id="2319" name="Google Shape;2319;p84"/>
          <p:cNvCxnSpPr/>
          <p:nvPr/>
        </p:nvCxnSpPr>
        <p:spPr>
          <a:xfrm>
            <a:off x="-134626" y="498001"/>
            <a:ext cx="42903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47" y="1667552"/>
            <a:ext cx="4148253" cy="3475948"/>
          </a:xfrm>
          <a:prstGeom prst="rect">
            <a:avLst/>
          </a:prstGeom>
        </p:spPr>
      </p:pic>
      <p:sp>
        <p:nvSpPr>
          <p:cNvPr id="10" name="TextBox 9"/>
          <p:cNvSpPr txBox="1"/>
          <p:nvPr/>
        </p:nvSpPr>
        <p:spPr>
          <a:xfrm>
            <a:off x="1" y="498001"/>
            <a:ext cx="9144000"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get a better understanding of which neighborhoods produced the most significant sales, we decided to “bin” them using k-mean clustering. This is a grouping method where each value is grouped together based on similarities according to the nearest mean. To find said mean, one would use the “elbow method”, where the “elbow” is how many groups there are. So, here we can see there are three clusters of neighborhoods based on sale price, with the green cluster possibly being the most valuable. </a:t>
            </a:r>
            <a:endParaRPr lang="en-US" dirty="0">
              <a:solidFill>
                <a:schemeClr val="accent3"/>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667552"/>
            <a:ext cx="4995746" cy="3475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19"/>
                                        </p:tgtEl>
                                        <p:attrNameLst>
                                          <p:attrName>style.visibility</p:attrName>
                                        </p:attrNameLst>
                                      </p:cBhvr>
                                      <p:to>
                                        <p:strVal val="visible"/>
                                      </p:to>
                                    </p:set>
                                    <p:anim calcmode="lin" valueType="num">
                                      <p:cBhvr additive="base">
                                        <p:cTn id="7" dur="1000"/>
                                        <p:tgtEl>
                                          <p:spTgt spid="23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452875"/>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Numeric</a:t>
            </a:r>
            <a:endParaRPr dirty="0"/>
          </a:p>
        </p:txBody>
      </p:sp>
      <p:cxnSp>
        <p:nvCxnSpPr>
          <p:cNvPr id="2260" name="Google Shape;2260;p82"/>
          <p:cNvCxnSpPr/>
          <p:nvPr/>
        </p:nvCxnSpPr>
        <p:spPr>
          <a:xfrm>
            <a:off x="-150641" y="942475"/>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97" y="1427356"/>
            <a:ext cx="5388403" cy="3716144"/>
          </a:xfrm>
          <a:prstGeom prst="rect">
            <a:avLst/>
          </a:prstGeom>
        </p:spPr>
      </p:pic>
      <p:sp>
        <p:nvSpPr>
          <p:cNvPr id="10" name="TextBox 9"/>
          <p:cNvSpPr txBox="1"/>
          <p:nvPr/>
        </p:nvSpPr>
        <p:spPr>
          <a:xfrm>
            <a:off x="74341" y="1003610"/>
            <a:ext cx="3627864"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According to our models, the most important numeric feature is </a:t>
            </a:r>
            <a:r>
              <a:rPr lang="en-US" dirty="0" err="1" smtClean="0">
                <a:solidFill>
                  <a:schemeClr val="accent3"/>
                </a:solidFill>
              </a:rPr>
              <a:t>TotalSF</a:t>
            </a:r>
            <a:r>
              <a:rPr lang="en-US" dirty="0" smtClean="0">
                <a:solidFill>
                  <a:schemeClr val="accent3"/>
                </a:solidFill>
              </a:rPr>
              <a:t>, which is the combination of the SF </a:t>
            </a:r>
            <a:r>
              <a:rPr lang="en-US" dirty="0" smtClean="0">
                <a:solidFill>
                  <a:schemeClr val="accent3"/>
                </a:solidFill>
              </a:rPr>
              <a:t>variables. </a:t>
            </a:r>
            <a:r>
              <a:rPr lang="en-US" dirty="0" smtClean="0">
                <a:solidFill>
                  <a:schemeClr val="accent3"/>
                </a:solidFill>
              </a:rPr>
              <a:t>From a weighted regression model (loess), we can see it has a nearing-perfect positive correlation with Sale Price. This aligns with what both models said.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This has only two visible outliers, but they don’t distort the regression line enough to shift it in a meaningful way.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Categorical</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74548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models seem to at least agree that </a:t>
            </a:r>
            <a:r>
              <a:rPr lang="en-US" dirty="0" err="1" smtClean="0">
                <a:solidFill>
                  <a:schemeClr val="accent3"/>
                </a:solidFill>
              </a:rPr>
              <a:t>OverallQual</a:t>
            </a:r>
            <a:r>
              <a:rPr lang="en-US" dirty="0" smtClean="0">
                <a:solidFill>
                  <a:schemeClr val="accent3"/>
                </a:solidFill>
              </a:rPr>
              <a:t> is both important and significant, but the random forest model rates </a:t>
            </a:r>
            <a:r>
              <a:rPr lang="en-US" dirty="0" err="1" smtClean="0">
                <a:solidFill>
                  <a:schemeClr val="accent3"/>
                </a:solidFill>
              </a:rPr>
              <a:t>OverallCond</a:t>
            </a:r>
            <a:r>
              <a:rPr lang="en-US" dirty="0" smtClean="0">
                <a:solidFill>
                  <a:schemeClr val="accent3"/>
                </a:solidFill>
              </a:rPr>
              <a:t> lower in importance, while the MLR model rates it </a:t>
            </a:r>
            <a:r>
              <a:rPr lang="en-US" dirty="0" smtClean="0">
                <a:solidFill>
                  <a:schemeClr val="accent3"/>
                </a:solidFill>
              </a:rPr>
              <a:t>the highest in significance. </a:t>
            </a:r>
            <a:r>
              <a:rPr lang="en-US" dirty="0" smtClean="0">
                <a:solidFill>
                  <a:schemeClr val="accent3"/>
                </a:solidFill>
              </a:rPr>
              <a:t>The meaning of this will be examined. </a:t>
            </a:r>
            <a:endParaRPr lang="en-US" dirty="0">
              <a:solidFill>
                <a:schemeClr val="accent3"/>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4923"/>
            <a:ext cx="4646272" cy="34785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272" y="1664923"/>
            <a:ext cx="4497728" cy="3478577"/>
          </a:xfrm>
          <a:prstGeom prst="rect">
            <a:avLst/>
          </a:prstGeom>
        </p:spPr>
      </p:pic>
      <p:sp>
        <p:nvSpPr>
          <p:cNvPr id="38" name="TextBox 37"/>
          <p:cNvSpPr txBox="1"/>
          <p:nvPr/>
        </p:nvSpPr>
        <p:spPr>
          <a:xfrm>
            <a:off x="4646273" y="463295"/>
            <a:ext cx="3709708"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Right away, we can see smaller variation in the data. While less variability means less extreme data, this also looks like the regression is going to be more effected by weight.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attributes and sale prices</a:t>
            </a:r>
            <a:r>
              <a:rPr lang="en-US" sz="1400" dirty="0" smtClean="0">
                <a:latin typeface="Source Sans Pro"/>
                <a:ea typeface="Source Sans Pro"/>
                <a:cs typeface="Source Sans Pro"/>
                <a:sym typeface="Source Sans Pro"/>
              </a:rPr>
              <a:t>. The goal of this project was twofold: </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Provide a data analysis of the included features.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descriptive models of key features (such as linear and lasso regressions). The highlight being to find the strongest correlations and those values with highest statistical significance.</a:t>
            </a:r>
          </a:p>
          <a:p>
            <a:pPr marL="603250" lvl="1" indent="0">
              <a:lnSpc>
                <a:spcPct val="100000"/>
              </a:lnSpc>
              <a:buClr>
                <a:schemeClr val="accent1"/>
              </a:buClr>
              <a:buSzPts val="1300"/>
              <a:buNone/>
            </a:pPr>
            <a:endParaRPr lang="en-US" sz="8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Develop machine learning algorithms for the sale prices.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multiple linear regression, random forest, and </a:t>
            </a:r>
            <a:r>
              <a:rPr lang="en-US" sz="1400" dirty="0" smtClean="0">
                <a:latin typeface="Source Sans Pro"/>
                <a:ea typeface="Source Sans Pro"/>
                <a:cs typeface="Source Sans Pro"/>
                <a:sym typeface="Source Sans Pro"/>
              </a:rPr>
              <a:t>gradient boosting. </a:t>
            </a:r>
            <a:r>
              <a:rPr lang="en-US" sz="1400" dirty="0" smtClean="0">
                <a:latin typeface="Source Sans Pro"/>
                <a:ea typeface="Source Sans Pro"/>
                <a:cs typeface="Source Sans Pro"/>
                <a:sym typeface="Source Sans Pro"/>
              </a:rPr>
              <a:t>The focus would be on high accuracy and high variance (R Squared).   </a:t>
            </a:r>
          </a:p>
          <a:p>
            <a:pPr marL="889000" lvl="1" indent="-285750">
              <a:lnSpc>
                <a:spcPct val="100000"/>
              </a:lnSpc>
              <a:buClr>
                <a:schemeClr val="accent1"/>
              </a:buClr>
              <a:buSzPts val="1300"/>
              <a:buFont typeface="Arial" panose="020B0604020202020204" pitchFamily="34" charset="0"/>
              <a:buChar char="•"/>
            </a:pPr>
            <a:r>
              <a:rPr lang="en-US" sz="1400" dirty="0">
                <a:latin typeface="Source Sans Pro"/>
              </a:rPr>
              <a:t>Ideally, one would find the most significant contributing factors using multiple linear regression, then one would find the most important indicators using random forest.</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Weighted Regression on Housing Rates</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006"/>
            <a:ext cx="4519961" cy="31194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960" y="2024006"/>
            <a:ext cx="4624040" cy="3119494"/>
          </a:xfrm>
          <a:prstGeom prst="rect">
            <a:avLst/>
          </a:prstGeom>
        </p:spPr>
      </p:pic>
      <p:sp>
        <p:nvSpPr>
          <p:cNvPr id="5" name="TextBox 4"/>
          <p:cNvSpPr txBox="1"/>
          <p:nvPr/>
        </p:nvSpPr>
        <p:spPr>
          <a:xfrm>
            <a:off x="0" y="498475"/>
            <a:ext cx="6200812"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As expected, the </a:t>
            </a:r>
            <a:r>
              <a:rPr lang="en-US" dirty="0" err="1" smtClean="0">
                <a:solidFill>
                  <a:schemeClr val="accent3"/>
                </a:solidFill>
              </a:rPr>
              <a:t>OverallQual</a:t>
            </a:r>
            <a:r>
              <a:rPr lang="en-US" dirty="0" smtClean="0">
                <a:solidFill>
                  <a:schemeClr val="accent3"/>
                </a:solidFill>
              </a:rPr>
              <a:t> variable has a much higher correlation than the </a:t>
            </a:r>
            <a:r>
              <a:rPr lang="en-US" dirty="0" err="1" smtClean="0">
                <a:solidFill>
                  <a:schemeClr val="accent3"/>
                </a:solidFill>
              </a:rPr>
              <a:t>OverallCond</a:t>
            </a:r>
            <a:r>
              <a:rPr lang="en-US" dirty="0" smtClean="0">
                <a:solidFill>
                  <a:schemeClr val="accent3"/>
                </a:solidFill>
              </a:rPr>
              <a:t> variable. So much so that </a:t>
            </a:r>
            <a:r>
              <a:rPr lang="en-US" dirty="0" err="1" smtClean="0">
                <a:solidFill>
                  <a:schemeClr val="accent3"/>
                </a:solidFill>
              </a:rPr>
              <a:t>OverallCond</a:t>
            </a:r>
            <a:r>
              <a:rPr lang="en-US" dirty="0" smtClean="0">
                <a:solidFill>
                  <a:schemeClr val="accent3"/>
                </a:solidFill>
              </a:rPr>
              <a:t> goes into the negative. This may explain why </a:t>
            </a:r>
            <a:r>
              <a:rPr lang="en-US" dirty="0" err="1" smtClean="0">
                <a:solidFill>
                  <a:schemeClr val="accent3"/>
                </a:solidFill>
              </a:rPr>
              <a:t>OverallQual</a:t>
            </a:r>
            <a:r>
              <a:rPr lang="en-US" dirty="0" smtClean="0">
                <a:solidFill>
                  <a:schemeClr val="accent3"/>
                </a:solidFill>
              </a:rPr>
              <a:t> is so much higher in the RF model. As shown in the previous graphs, the smaller variability in </a:t>
            </a:r>
            <a:r>
              <a:rPr lang="en-US" dirty="0" err="1" smtClean="0">
                <a:solidFill>
                  <a:schemeClr val="accent3"/>
                </a:solidFill>
              </a:rPr>
              <a:t>OverallCond</a:t>
            </a:r>
            <a:r>
              <a:rPr lang="en-US" dirty="0" smtClean="0">
                <a:solidFill>
                  <a:schemeClr val="accent3"/>
                </a:solidFill>
              </a:rPr>
              <a:t> caused so much focus on one rating (5) that the loess regression produced a “hump” at that point.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4742985"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Other Highly “Important” Features</a:t>
            </a:r>
            <a:endParaRPr sz="2800" dirty="0"/>
          </a:p>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24722"/>
            <a:ext cx="4586869" cy="34187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68" y="1724723"/>
            <a:ext cx="4557132" cy="3418778"/>
          </a:xfrm>
          <a:prstGeom prst="rect">
            <a:avLst/>
          </a:prstGeom>
        </p:spPr>
      </p:pic>
      <p:sp>
        <p:nvSpPr>
          <p:cNvPr id="7" name="TextBox 6"/>
          <p:cNvSpPr txBox="1"/>
          <p:nvPr/>
        </p:nvSpPr>
        <p:spPr>
          <a:xfrm>
            <a:off x="-1" y="481112"/>
            <a:ext cx="9069659"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other most important features, according to the RF model, are similar to the </a:t>
            </a:r>
            <a:r>
              <a:rPr lang="en-US" dirty="0" err="1" smtClean="0">
                <a:solidFill>
                  <a:schemeClr val="accent3"/>
                </a:solidFill>
              </a:rPr>
              <a:t>TotalSF</a:t>
            </a:r>
            <a:r>
              <a:rPr lang="en-US" dirty="0" smtClean="0">
                <a:solidFill>
                  <a:schemeClr val="accent3"/>
                </a:solidFill>
              </a:rPr>
              <a:t>. They are highly correlated, along with being statistically significant. </a:t>
            </a:r>
            <a:r>
              <a:rPr lang="en-US" dirty="0" err="1" smtClean="0">
                <a:solidFill>
                  <a:schemeClr val="accent3"/>
                </a:solidFill>
              </a:rPr>
              <a:t>GarageArea</a:t>
            </a:r>
            <a:r>
              <a:rPr lang="en-US" dirty="0" smtClean="0">
                <a:solidFill>
                  <a:schemeClr val="accent3"/>
                </a:solidFill>
              </a:rPr>
              <a:t> was actually considered one of the most significant factors, according to the MLR model, but here we see </a:t>
            </a:r>
            <a:r>
              <a:rPr lang="en-US" dirty="0" err="1" smtClean="0">
                <a:solidFill>
                  <a:schemeClr val="accent3"/>
                </a:solidFill>
              </a:rPr>
              <a:t>GrLivArea</a:t>
            </a:r>
            <a:r>
              <a:rPr lang="en-US" dirty="0" smtClean="0">
                <a:solidFill>
                  <a:schemeClr val="accent3"/>
                </a:solidFill>
              </a:rPr>
              <a:t> coinciding with linearity more. </a:t>
            </a:r>
            <a:r>
              <a:rPr lang="en-US" dirty="0" err="1" smtClean="0">
                <a:solidFill>
                  <a:schemeClr val="accent3"/>
                </a:solidFill>
              </a:rPr>
              <a:t>GarageArea</a:t>
            </a:r>
            <a:r>
              <a:rPr lang="en-US" dirty="0" smtClean="0">
                <a:solidFill>
                  <a:schemeClr val="accent3"/>
                </a:solidFill>
              </a:rPr>
              <a:t> also has a numerous amount of “0” values, presumably those houses that do not have garages, which could distort the data.</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Weaker Correlations</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2" y="-23964"/>
            <a:ext cx="4988313" cy="229293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endParaRPr lang="en-US" sz="1300" dirty="0" smtClean="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 </a:t>
            </a:r>
            <a:r>
              <a:rPr lang="en-US" sz="1300" dirty="0" smtClean="0">
                <a:solidFill>
                  <a:schemeClr val="bg2"/>
                </a:solidFill>
              </a:rPr>
              <a:t>The RF said that </a:t>
            </a:r>
            <a:r>
              <a:rPr lang="en-US" sz="1300" dirty="0" err="1" smtClean="0">
                <a:solidFill>
                  <a:schemeClr val="bg2"/>
                </a:solidFill>
              </a:rPr>
              <a:t>TotRmsAbvGrd</a:t>
            </a:r>
            <a:r>
              <a:rPr lang="en-US" sz="1300" dirty="0">
                <a:solidFill>
                  <a:schemeClr val="bg2"/>
                </a:solidFill>
              </a:rPr>
              <a:t> </a:t>
            </a:r>
            <a:r>
              <a:rPr lang="en-US" sz="1300" dirty="0" smtClean="0">
                <a:solidFill>
                  <a:schemeClr val="bg2"/>
                </a:solidFill>
              </a:rPr>
              <a:t>was the lowest numerical factor by importance. </a:t>
            </a:r>
            <a:r>
              <a:rPr lang="en-US" sz="1300" dirty="0" err="1" smtClean="0">
                <a:solidFill>
                  <a:schemeClr val="bg2"/>
                </a:solidFill>
              </a:rPr>
              <a:t>OpenPorchSF</a:t>
            </a:r>
            <a:r>
              <a:rPr lang="en-US" sz="1300" dirty="0" smtClean="0">
                <a:solidFill>
                  <a:schemeClr val="bg2"/>
                </a:solidFill>
              </a:rPr>
              <a:t> not only had low importance, but it was the numerically most insignificant factor. </a:t>
            </a:r>
            <a:r>
              <a:rPr lang="en-US" sz="1300" dirty="0" err="1" smtClean="0">
                <a:solidFill>
                  <a:schemeClr val="bg2"/>
                </a:solidFill>
              </a:rPr>
              <a:t>TotalBath</a:t>
            </a:r>
            <a:r>
              <a:rPr lang="en-US" sz="1300" dirty="0" smtClean="0">
                <a:solidFill>
                  <a:schemeClr val="bg2"/>
                </a:solidFill>
              </a:rPr>
              <a:t>, one of the new variables, was considered important, but insignificant. There are inconsistencies here, such as how </a:t>
            </a:r>
            <a:r>
              <a:rPr lang="en-US" sz="1300" dirty="0" err="1" smtClean="0">
                <a:solidFill>
                  <a:schemeClr val="bg2"/>
                </a:solidFill>
              </a:rPr>
              <a:t>TotRmsAbvGrd</a:t>
            </a:r>
            <a:r>
              <a:rPr lang="en-US" sz="1300" dirty="0" smtClean="0">
                <a:solidFill>
                  <a:schemeClr val="bg2"/>
                </a:solidFill>
              </a:rPr>
              <a:t> has a higher correlation than </a:t>
            </a:r>
            <a:r>
              <a:rPr lang="en-US" sz="1300" dirty="0" err="1" smtClean="0">
                <a:solidFill>
                  <a:schemeClr val="bg2"/>
                </a:solidFill>
              </a:rPr>
              <a:t>LotArea</a:t>
            </a:r>
            <a:r>
              <a:rPr lang="en-US" sz="1300" dirty="0" smtClean="0">
                <a:solidFill>
                  <a:schemeClr val="bg2"/>
                </a:solidFill>
              </a:rPr>
              <a:t> (0.27), yet is less important. In the MLR </a:t>
            </a:r>
            <a:r>
              <a:rPr lang="en-US" sz="1300" dirty="0" err="1" smtClean="0">
                <a:solidFill>
                  <a:schemeClr val="bg2"/>
                </a:solidFill>
              </a:rPr>
              <a:t>OpenPorchSF</a:t>
            </a:r>
            <a:r>
              <a:rPr lang="en-US" sz="1300" dirty="0" smtClean="0">
                <a:solidFill>
                  <a:schemeClr val="bg2"/>
                </a:solidFill>
              </a:rPr>
              <a:t> and </a:t>
            </a:r>
            <a:r>
              <a:rPr lang="en-US" sz="1300" dirty="0" err="1" smtClean="0">
                <a:solidFill>
                  <a:schemeClr val="bg2"/>
                </a:solidFill>
              </a:rPr>
              <a:t>TotalBath</a:t>
            </a:r>
            <a:r>
              <a:rPr lang="en-US" sz="1300" dirty="0" smtClean="0">
                <a:solidFill>
                  <a:schemeClr val="bg2"/>
                </a:solidFill>
              </a:rPr>
              <a:t> were insignificant, but when analyzed by themselves, they’re significant. </a:t>
            </a:r>
            <a:endParaRPr lang="en-US" sz="13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312" y="0"/>
            <a:ext cx="4155687" cy="22403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240385"/>
            <a:ext cx="4237914" cy="290311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786" y="2240386"/>
            <a:ext cx="4829213" cy="290311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Models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p:cNvSpPr txBox="1"/>
          <p:nvPr/>
        </p:nvSpPr>
        <p:spPr>
          <a:xfrm>
            <a:off x="4348976" y="923989"/>
            <a:ext cx="43489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While </a:t>
            </a:r>
            <a:r>
              <a:rPr lang="en-US" dirty="0" smtClean="0">
                <a:solidFill>
                  <a:schemeClr val="accent3"/>
                </a:solidFill>
              </a:rPr>
              <a:t>immediate overfitting is apparent for both the unrefined and refined RF models, </a:t>
            </a:r>
            <a:r>
              <a:rPr lang="en-US" dirty="0" smtClean="0">
                <a:solidFill>
                  <a:schemeClr val="accent3"/>
                </a:solidFill>
              </a:rPr>
              <a:t>it should also be noted that the unrefined BIC is higher than the refined model, while having a lower AIC. This gives two different answers to the question of “is it a better-fit model”. </a:t>
            </a:r>
            <a:endParaRPr lang="en-US" dirty="0" smtClean="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p:txBody>
      </p:sp>
      <p:sp>
        <p:nvSpPr>
          <p:cNvPr id="16" name="TextBox 15"/>
          <p:cNvSpPr txBox="1"/>
          <p:nvPr/>
        </p:nvSpPr>
        <p:spPr>
          <a:xfrm>
            <a:off x="0" y="959300"/>
            <a:ext cx="4348976" cy="341632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200" dirty="0" smtClean="0">
                <a:solidFill>
                  <a:schemeClr val="accent3"/>
                </a:solidFill>
              </a:rPr>
              <a:t>Overall, the models give us mixed results. </a:t>
            </a:r>
            <a:r>
              <a:rPr lang="en-US" sz="1200" dirty="0" smtClean="0">
                <a:solidFill>
                  <a:schemeClr val="accent3"/>
                </a:solidFill>
              </a:rPr>
              <a:t>The refined models increased the score with the exception of the MLR model, although the unrefined MLR model has the unique </a:t>
            </a:r>
            <a:r>
              <a:rPr lang="en-US" sz="1200" dirty="0" smtClean="0">
                <a:solidFill>
                  <a:schemeClr val="accent3"/>
                </a:solidFill>
              </a:rPr>
              <a:t>problem of multi-collinearity.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The refined models focus-in on the strength of the relationships, while still leaving room for similarity between the models (such as how </a:t>
            </a:r>
            <a:r>
              <a:rPr lang="en-US" sz="1200" dirty="0" err="1" smtClean="0">
                <a:solidFill>
                  <a:schemeClr val="accent3"/>
                </a:solidFill>
              </a:rPr>
              <a:t>TotalSF</a:t>
            </a:r>
            <a:r>
              <a:rPr lang="en-US" sz="1200" dirty="0" smtClean="0">
                <a:solidFill>
                  <a:schemeClr val="accent3"/>
                </a:solidFill>
              </a:rPr>
              <a:t> is the most important feature, and how </a:t>
            </a:r>
            <a:r>
              <a:rPr lang="en-US" sz="1200" dirty="0" err="1" smtClean="0">
                <a:solidFill>
                  <a:schemeClr val="accent3"/>
                </a:solidFill>
              </a:rPr>
              <a:t>OveralCond</a:t>
            </a:r>
            <a:r>
              <a:rPr lang="en-US" sz="1200" dirty="0" smtClean="0">
                <a:solidFill>
                  <a:schemeClr val="accent3"/>
                </a:solidFill>
              </a:rPr>
              <a:t> is the most significant feature in both models).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Yet still, there are many discrepancies to be made, such as how </a:t>
            </a:r>
            <a:r>
              <a:rPr lang="en-US" sz="1200" dirty="0" err="1" smtClean="0">
                <a:solidFill>
                  <a:schemeClr val="accent3"/>
                </a:solidFill>
              </a:rPr>
              <a:t>TotalBath</a:t>
            </a:r>
            <a:r>
              <a:rPr lang="en-US" sz="1200" dirty="0" smtClean="0">
                <a:solidFill>
                  <a:schemeClr val="accent3"/>
                </a:solidFill>
              </a:rPr>
              <a:t> is one of the more important factors, yet the MLR model considered it insignificant. The GB model also, despite having the highest score, had a severe </a:t>
            </a:r>
            <a:r>
              <a:rPr lang="en-US" sz="1200" dirty="0" err="1" smtClean="0">
                <a:solidFill>
                  <a:schemeClr val="accent3"/>
                </a:solidFill>
              </a:rPr>
              <a:t>underfitting</a:t>
            </a:r>
            <a:r>
              <a:rPr lang="en-US" sz="1200" dirty="0" smtClean="0">
                <a:solidFill>
                  <a:schemeClr val="accent3"/>
                </a:solidFill>
              </a:rPr>
              <a:t> issue instead of overfitting. Its features were also mixed compared to the refined RF, having a lowered importance overall.  </a:t>
            </a:r>
            <a:endParaRPr lang="en-US" sz="1200"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093243122"/>
              </p:ext>
            </p:extLst>
          </p:nvPr>
        </p:nvGraphicFramePr>
        <p:xfrm>
          <a:off x="4185422" y="2453268"/>
          <a:ext cx="4876805" cy="1036320"/>
        </p:xfrm>
        <a:graphic>
          <a:graphicData uri="http://schemas.openxmlformats.org/drawingml/2006/table">
            <a:tbl>
              <a:tblPr firstRow="1" bandRow="1">
                <a:tableStyleId>{BC89EF96-8CEA-46FF-86C4-4CE0E7609802}</a:tableStyleId>
              </a:tblPr>
              <a:tblGrid>
                <a:gridCol w="975361">
                  <a:extLst>
                    <a:ext uri="{9D8B030D-6E8A-4147-A177-3AD203B41FA5}">
                      <a16:colId xmlns:a16="http://schemas.microsoft.com/office/drawing/2014/main" val="1443463280"/>
                    </a:ext>
                  </a:extLst>
                </a:gridCol>
                <a:gridCol w="975361">
                  <a:extLst>
                    <a:ext uri="{9D8B030D-6E8A-4147-A177-3AD203B41FA5}">
                      <a16:colId xmlns:a16="http://schemas.microsoft.com/office/drawing/2014/main" val="1415959944"/>
                    </a:ext>
                  </a:extLst>
                </a:gridCol>
                <a:gridCol w="975361">
                  <a:extLst>
                    <a:ext uri="{9D8B030D-6E8A-4147-A177-3AD203B41FA5}">
                      <a16:colId xmlns:a16="http://schemas.microsoft.com/office/drawing/2014/main" val="3246163911"/>
                    </a:ext>
                  </a:extLst>
                </a:gridCol>
                <a:gridCol w="975361">
                  <a:extLst>
                    <a:ext uri="{9D8B030D-6E8A-4147-A177-3AD203B41FA5}">
                      <a16:colId xmlns:a16="http://schemas.microsoft.com/office/drawing/2014/main" val="1810999121"/>
                    </a:ext>
                  </a:extLst>
                </a:gridCol>
                <a:gridCol w="975361">
                  <a:extLst>
                    <a:ext uri="{9D8B030D-6E8A-4147-A177-3AD203B41FA5}">
                      <a16:colId xmlns:a16="http://schemas.microsoft.com/office/drawing/2014/main" val="3069483293"/>
                    </a:ext>
                  </a:extLst>
                </a:gridCol>
              </a:tblGrid>
              <a:tr h="592983">
                <a:tc>
                  <a:txBody>
                    <a:bodyPr/>
                    <a:lstStyle/>
                    <a:p>
                      <a:r>
                        <a:rPr lang="en-US" sz="1300" dirty="0" smtClean="0"/>
                        <a:t>MLR Unrefined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MLR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RF Unrefined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a:t>
                      </a:r>
                      <a:r>
                        <a:rPr lang="en-US" baseline="0" dirty="0" smtClean="0"/>
                        <a:t> Refined Score</a:t>
                      </a:r>
                      <a:endParaRPr lang="en-US" dirty="0" smtClean="0"/>
                    </a:p>
                  </a:txBody>
                  <a:tcPr/>
                </a:tc>
                <a:extLst>
                  <a:ext uri="{0D108BD9-81ED-4DB2-BD59-A6C34878D82A}">
                    <a16:rowId xmlns:a16="http://schemas.microsoft.com/office/drawing/2014/main" val="3047263941"/>
                  </a:ext>
                </a:extLst>
              </a:tr>
              <a:tr h="247076">
                <a:tc>
                  <a:txBody>
                    <a:bodyPr/>
                    <a:lstStyle/>
                    <a:p>
                      <a:r>
                        <a:rPr lang="en-US" dirty="0" smtClean="0"/>
                        <a:t>0.909</a:t>
                      </a:r>
                      <a:endParaRPr lang="en-US" dirty="0"/>
                    </a:p>
                  </a:txBody>
                  <a:tcPr/>
                </a:tc>
                <a:tc>
                  <a:txBody>
                    <a:bodyPr/>
                    <a:lstStyle/>
                    <a:p>
                      <a:r>
                        <a:rPr lang="en-US" dirty="0" smtClean="0"/>
                        <a:t>0.886</a:t>
                      </a:r>
                      <a:endParaRPr lang="en-US" dirty="0"/>
                    </a:p>
                  </a:txBody>
                  <a:tcPr/>
                </a:tc>
                <a:tc>
                  <a:txBody>
                    <a:bodyPr/>
                    <a:lstStyle/>
                    <a:p>
                      <a:r>
                        <a:rPr lang="en-US" dirty="0" smtClean="0"/>
                        <a:t>0.850</a:t>
                      </a:r>
                      <a:endParaRPr lang="en-US" dirty="0"/>
                    </a:p>
                  </a:txBody>
                  <a:tcPr/>
                </a:tc>
                <a:tc>
                  <a:txBody>
                    <a:bodyPr/>
                    <a:lstStyle/>
                    <a:p>
                      <a:r>
                        <a:rPr lang="en-US" dirty="0" smtClean="0"/>
                        <a:t>0.903</a:t>
                      </a:r>
                      <a:endParaRPr lang="en-US" dirty="0"/>
                    </a:p>
                  </a:txBody>
                  <a:tcPr/>
                </a:tc>
                <a:tc>
                  <a:txBody>
                    <a:bodyPr/>
                    <a:lstStyle/>
                    <a:p>
                      <a:r>
                        <a:rPr lang="en-US" dirty="0" smtClean="0"/>
                        <a:t>0.960</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2663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Data</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refined models can be used to pick out the features that have A) the strongest correlations and B) those that have the highest statistical significance. We can then test these features by themselves against the unrefined and refined models to see if the assumption still holds true.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would appear that </a:t>
            </a:r>
            <a:r>
              <a:rPr lang="en-US" dirty="0" err="1" smtClean="0">
                <a:solidFill>
                  <a:schemeClr val="accent3"/>
                </a:solidFill>
              </a:rPr>
              <a:t>TotalSF</a:t>
            </a:r>
            <a:r>
              <a:rPr lang="en-US" dirty="0" smtClean="0">
                <a:solidFill>
                  <a:schemeClr val="accent3"/>
                </a:solidFill>
              </a:rPr>
              <a:t> in all cases has the strongest correlation. </a:t>
            </a:r>
            <a:r>
              <a:rPr lang="en-US" dirty="0" err="1" smtClean="0">
                <a:solidFill>
                  <a:schemeClr val="accent3"/>
                </a:solidFill>
              </a:rPr>
              <a:t>GrLivArea</a:t>
            </a:r>
            <a:r>
              <a:rPr lang="en-US" dirty="0">
                <a:solidFill>
                  <a:schemeClr val="accent3"/>
                </a:solidFill>
              </a:rPr>
              <a:t> </a:t>
            </a:r>
            <a:r>
              <a:rPr lang="en-US" dirty="0" smtClean="0">
                <a:solidFill>
                  <a:schemeClr val="accent3"/>
                </a:solidFill>
              </a:rPr>
              <a:t>was considered the second most important feature, but its strength was outmatched by </a:t>
            </a:r>
            <a:r>
              <a:rPr lang="en-US" dirty="0" err="1" smtClean="0">
                <a:solidFill>
                  <a:schemeClr val="accent3"/>
                </a:solidFill>
              </a:rPr>
              <a:t>OverallQual</a:t>
            </a:r>
            <a:r>
              <a:rPr lang="en-US" dirty="0" smtClean="0">
                <a:solidFill>
                  <a:schemeClr val="accent3"/>
                </a:solidFill>
              </a:rPr>
              <a:t>, which was consistently one of the features with the highest statistical significance. </a:t>
            </a:r>
          </a:p>
        </p:txBody>
      </p:sp>
      <p:sp>
        <p:nvSpPr>
          <p:cNvPr id="27" name="TextBox 26"/>
          <p:cNvSpPr txBox="1"/>
          <p:nvPr/>
        </p:nvSpPr>
        <p:spPr>
          <a:xfrm>
            <a:off x="4266300" y="481112"/>
            <a:ext cx="3432284" cy="37548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We noted that the weakest relationships </a:t>
            </a:r>
            <a:r>
              <a:rPr lang="en-US" dirty="0" smtClean="0">
                <a:solidFill>
                  <a:schemeClr val="accent3"/>
                </a:solidFill>
              </a:rPr>
              <a:t>had inconsistent results with the models, </a:t>
            </a:r>
            <a:r>
              <a:rPr lang="en-US" dirty="0" smtClean="0">
                <a:solidFill>
                  <a:schemeClr val="accent3"/>
                </a:solidFill>
              </a:rPr>
              <a:t>such as how certain ones were </a:t>
            </a:r>
            <a:r>
              <a:rPr lang="en-US" dirty="0" smtClean="0">
                <a:solidFill>
                  <a:schemeClr val="accent3"/>
                </a:solidFill>
              </a:rPr>
              <a:t>significant in one area or more/less important. </a:t>
            </a:r>
            <a:r>
              <a:rPr lang="en-US" dirty="0" smtClean="0">
                <a:solidFill>
                  <a:schemeClr val="accent3"/>
                </a:solidFill>
              </a:rPr>
              <a:t>This was also reflected when tested alone. </a:t>
            </a:r>
            <a:endParaRPr lang="en-US" dirty="0" smtClean="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a:solidFill>
                  <a:schemeClr val="accent3"/>
                </a:solidFill>
              </a:rPr>
              <a:t>OverallCond</a:t>
            </a:r>
            <a:r>
              <a:rPr lang="en-US" dirty="0">
                <a:solidFill>
                  <a:schemeClr val="accent3"/>
                </a:solidFill>
              </a:rPr>
              <a:t> notably had a very low correlation, even though it was one of the most statistically significant relationships according to the models. However, when tested alone in Pearson’s r (note the MLR were Ordinary Least Squares models) it was actually had a lower significance than the other relationships.</a:t>
            </a:r>
          </a:p>
          <a:p>
            <a:pPr marL="285750" indent="-285750">
              <a:buClr>
                <a:schemeClr val="accent1"/>
              </a:buClr>
              <a:buFont typeface="Arial" panose="020B0604020202020204" pitchFamily="34" charset="0"/>
              <a:buChar char="●"/>
            </a:pPr>
            <a:endParaRPr lang="en-US" dirty="0" smtClean="0">
              <a:solidFill>
                <a:schemeClr val="accent3"/>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a:t>
            </a:r>
            <a:r>
              <a:rPr lang="en" sz="1300" dirty="0" smtClean="0">
                <a:solidFill>
                  <a:schemeClr val="accent3"/>
                </a:solidFill>
                <a:latin typeface="+mn-lt"/>
                <a:ea typeface="Montserrat"/>
                <a:cs typeface="Montserrat"/>
                <a:sym typeface="Montserrat"/>
              </a:rPr>
              <a:t>includes classification modeling (regressors were used), </a:t>
            </a:r>
            <a:r>
              <a:rPr lang="en" sz="1300" dirty="0" smtClean="0">
                <a:solidFill>
                  <a:schemeClr val="accent3"/>
                </a:solidFill>
                <a:latin typeface="+mn-lt"/>
                <a:ea typeface="Montserrat"/>
                <a:cs typeface="Montserrat"/>
                <a:sym typeface="Montserrat"/>
              </a:rPr>
              <a:t>lasso regression, gridsearch, and feature engineering</a:t>
            </a:r>
            <a:r>
              <a:rPr lang="en" sz="1300" dirty="0" smtClean="0">
                <a:solidFill>
                  <a:schemeClr val="accent3"/>
                </a:solidFill>
                <a:latin typeface="+mn-lt"/>
                <a:ea typeface="Montserrat"/>
                <a:cs typeface="Montserrat"/>
                <a:sym typeface="Montserrat"/>
              </a:rPr>
              <a:t>.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28306" y="2490391"/>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Outliers and Missing Values: </a:t>
            </a:r>
            <a:r>
              <a:rPr lang="en" sz="1300" dirty="0" smtClean="0">
                <a:solidFill>
                  <a:schemeClr val="accent3"/>
                </a:solidFill>
                <a:latin typeface="+mn-lt"/>
                <a:ea typeface="Montserrat"/>
                <a:cs typeface="Montserrat"/>
                <a:sym typeface="Montserrat"/>
              </a:rPr>
              <a:t>Most of the missing values were replaced with “mean”, unless context said otherwise. This is not always wise and can distort the data. Furthermore, no outliers were removed. This can severely effect linearity when it comes to a probability plot. This is noticible in several of the graphs.  </a:t>
            </a:r>
            <a:r>
              <a:rPr lang="en" sz="1300" b="1" dirty="0" smtClean="0">
                <a:latin typeface="Montserrat"/>
                <a:ea typeface="Montserrat"/>
                <a:cs typeface="Montserrat"/>
                <a:sym typeface="Montserrat"/>
              </a:rPr>
              <a:t>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refined the results arbitrarily based on the feature importance combined with the statistical significance. Judging by what was mentioned with “best score”, the slightest changes with what was selected could have drastically affected the results.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Effects Size: </a:t>
            </a:r>
            <a:r>
              <a:rPr lang="en-US" sz="1300" dirty="0" smtClean="0">
                <a:solidFill>
                  <a:schemeClr val="accent3"/>
                </a:solidFill>
                <a:latin typeface="+mn-lt"/>
                <a:ea typeface="Montserrat"/>
                <a:cs typeface="Montserrat"/>
                <a:sym typeface="Montserrat"/>
              </a:rPr>
              <a:t>One of the notable problems with the models was that the correlations went against the significance. A feature can be statistically significant, but not statistically meaningful. A model should, ideally, reflect both.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38787" y="240234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15225" y="2490391"/>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30325" y="435526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709357" y="444331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72581" y="43552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US" sz="1300" b="1" dirty="0" smtClean="0">
                <a:latin typeface="Montserrat"/>
                <a:ea typeface="Montserrat"/>
                <a:cs typeface="Montserrat"/>
                <a:sym typeface="Montserrat"/>
              </a:rPr>
              <a:t>Normalization: </a:t>
            </a:r>
            <a:r>
              <a:rPr lang="en-US" sz="1300" dirty="0" smtClean="0">
                <a:solidFill>
                  <a:schemeClr val="accent3"/>
                </a:solidFill>
                <a:latin typeface="+mn-lt"/>
                <a:ea typeface="Montserrat"/>
                <a:cs typeface="Montserrat"/>
                <a:sym typeface="Montserrat"/>
              </a:rPr>
              <a:t>Data can be normalized to reduce problems with overfitting</a:t>
            </a:r>
            <a:r>
              <a:rPr lang="en-US" sz="1300" dirty="0" smtClean="0">
                <a:solidFill>
                  <a:schemeClr val="accent3"/>
                </a:solidFill>
                <a:latin typeface="+mn-lt"/>
                <a:ea typeface="Montserrat"/>
                <a:cs typeface="Montserrat"/>
                <a:sym typeface="Montserrat"/>
              </a:rPr>
              <a:t>.</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5839889" y="728176"/>
            <a:ext cx="309260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err="1" smtClean="0">
                <a:solidFill>
                  <a:schemeClr val="accent3"/>
                </a:solidFill>
              </a:rPr>
              <a:t>YearBuilt</a:t>
            </a:r>
            <a:r>
              <a:rPr lang="en-US" dirty="0" smtClean="0">
                <a:solidFill>
                  <a:schemeClr val="accent3"/>
                </a:solidFill>
              </a:rPr>
              <a:t> was in the top five for the most important factors, and was notably also statistically significant according to the MLR model. </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8176"/>
            <a:ext cx="5839889" cy="402874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7"/>
            <a:ext cx="5634559" cy="1041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and categorical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taken plainly,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both dates and not integers. We also know PID (a classification) is a string, not an integer. </a:t>
            </a:r>
            <a:r>
              <a:rPr lang="en-US" sz="1400" dirty="0" err="1" smtClean="0">
                <a:latin typeface="Source Sans Pro"/>
              </a:rPr>
              <a:t>MSSubClass</a:t>
            </a:r>
            <a:r>
              <a:rPr lang="en-US" sz="1400" dirty="0" smtClean="0">
                <a:latin typeface="Source Sans Pro"/>
              </a:rPr>
              <a:t> is also a category, not an integer.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Modifying the Data: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475356"/>
            <a:ext cx="1836234" cy="3792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Modifying the Data: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754874"/>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However, having so much data displayed like this is not very helpful.</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443768"/>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4928839" y="1293541"/>
            <a:ext cx="3761678"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This type of model can help us find the more important variables when compared to our target.</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180368"/>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2" y="715896"/>
            <a:ext cx="1980630" cy="4427604"/>
          </a:xfrm>
          <a:prstGeom prst="rect">
            <a:avLst/>
          </a:prstGeom>
        </p:spPr>
      </p:pic>
      <p:sp>
        <p:nvSpPr>
          <p:cNvPr id="4" name="Google Shape;1751;p65"/>
          <p:cNvSpPr txBox="1">
            <a:spLocks noGrp="1"/>
          </p:cNvSpPr>
          <p:nvPr>
            <p:ph type="title" idx="4294967295"/>
          </p:nvPr>
        </p:nvSpPr>
        <p:spPr>
          <a:xfrm>
            <a:off x="-1" y="0"/>
            <a:ext cx="573172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50" dirty="0" smtClean="0">
                <a:latin typeface="Montserrat Black" panose="020B0604020202020204" charset="0"/>
              </a:rPr>
              <a:t>MLR: Unrefined</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088995" y="624468"/>
            <a:ext cx="4802459"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Since there wasn’t a starting point, we ran a model on all columns (with some modifications). </a:t>
            </a:r>
            <a:r>
              <a:rPr lang="en-US" dirty="0" smtClean="0">
                <a:solidFill>
                  <a:schemeClr val="accent3"/>
                </a:solidFill>
                <a:latin typeface="Source Sans Pro"/>
              </a:rPr>
              <a:t>The score </a:t>
            </a:r>
            <a:r>
              <a:rPr lang="en-US" dirty="0" smtClean="0">
                <a:solidFill>
                  <a:schemeClr val="accent3"/>
                </a:solidFill>
                <a:latin typeface="Source Sans Pro"/>
              </a:rPr>
              <a:t>was surprisingly high at .91. However, this is unlikely to be helpful considering how much this model suffers from multi-collinearity.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Still, this gives us a basis on where to refine the data based on the significant coefficients.</a:t>
            </a:r>
            <a:endParaRPr lang="en-US" dirty="0">
              <a:solidFill>
                <a:schemeClr val="accent3"/>
              </a:solidFill>
              <a:latin typeface="Source Sans Pro"/>
            </a:endParaRPr>
          </a:p>
        </p:txBody>
      </p:sp>
      <p:sp>
        <p:nvSpPr>
          <p:cNvPr id="17" name="Rectangle 16"/>
          <p:cNvSpPr/>
          <p:nvPr/>
        </p:nvSpPr>
        <p:spPr>
          <a:xfrm>
            <a:off x="108359" y="892096"/>
            <a:ext cx="1660963" cy="5872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93" y="2390391"/>
            <a:ext cx="4802458" cy="275310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1449" y="715896"/>
            <a:ext cx="2007224" cy="4427604"/>
          </a:xfrm>
          <a:prstGeom prst="rect">
            <a:avLst/>
          </a:prstGeom>
        </p:spPr>
      </p:pic>
      <p:sp>
        <p:nvSpPr>
          <p:cNvPr id="10" name="Rectangle 9"/>
          <p:cNvSpPr/>
          <p:nvPr/>
        </p:nvSpPr>
        <p:spPr>
          <a:xfrm>
            <a:off x="5346350" y="2578921"/>
            <a:ext cx="1414004" cy="2437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91452" y="860658"/>
            <a:ext cx="1927285" cy="6467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a:latin typeface="Montserrat Black" panose="020B0604020202020204" charset="0"/>
              </a:rPr>
              <a:t>MLR: </a:t>
            </a:r>
            <a:r>
              <a:rPr lang="en" sz="2150" dirty="0" smtClean="0">
                <a:latin typeface="Montserrat Black" panose="020B0604020202020204" charset="0"/>
              </a:rPr>
              <a:t>Summarizing Unrefined Results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440120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correlations of what the previous MLR told us. Here, it only tells us the </a:t>
            </a:r>
            <a:r>
              <a:rPr lang="en-US" i="1" dirty="0" smtClean="0">
                <a:solidFill>
                  <a:schemeClr val="accent3"/>
                </a:solidFill>
                <a:latin typeface="Source Sans Pro"/>
              </a:rPr>
              <a:t>numeric</a:t>
            </a:r>
            <a:r>
              <a:rPr lang="en-US" dirty="0" smtClean="0">
                <a:solidFill>
                  <a:schemeClr val="accent3"/>
                </a:solidFill>
                <a:latin typeface="Source Sans Pro"/>
              </a:rPr>
              <a:t> correlations, which is why the most significant result, Overall </a:t>
            </a:r>
            <a:r>
              <a:rPr lang="en-US" dirty="0" smtClean="0">
                <a:solidFill>
                  <a:schemeClr val="accent3"/>
                </a:solidFill>
                <a:latin typeface="Source Sans Pro"/>
              </a:rPr>
              <a:t>Condition, </a:t>
            </a:r>
            <a:r>
              <a:rPr lang="en-US" dirty="0" smtClean="0">
                <a:solidFill>
                  <a:schemeClr val="accent3"/>
                </a:solidFill>
                <a:latin typeface="Source Sans Pro"/>
              </a:rPr>
              <a:t>is not found.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For example, from </a:t>
            </a:r>
            <a:r>
              <a:rPr lang="en-US" dirty="0">
                <a:solidFill>
                  <a:schemeClr val="accent3"/>
                </a:solidFill>
                <a:latin typeface="Source Sans Pro"/>
              </a:rPr>
              <a:t>the heat map, we can see that </a:t>
            </a:r>
            <a:r>
              <a:rPr lang="en-US" dirty="0" smtClean="0">
                <a:solidFill>
                  <a:schemeClr val="accent3"/>
                </a:solidFill>
                <a:latin typeface="Source Sans Pro"/>
              </a:rPr>
              <a:t>Ground Living Area </a:t>
            </a:r>
            <a:r>
              <a:rPr lang="en-US" dirty="0">
                <a:solidFill>
                  <a:schemeClr val="accent3"/>
                </a:solidFill>
                <a:latin typeface="Source Sans Pro"/>
              </a:rPr>
              <a:t>is not only very statistically </a:t>
            </a:r>
            <a:r>
              <a:rPr lang="en-US" dirty="0" smtClean="0">
                <a:solidFill>
                  <a:schemeClr val="accent3"/>
                </a:solidFill>
                <a:latin typeface="Source Sans Pro"/>
              </a:rPr>
              <a:t>significant (MLR model said 5.64x10^-26), </a:t>
            </a:r>
            <a:r>
              <a:rPr lang="en-US" dirty="0">
                <a:solidFill>
                  <a:schemeClr val="accent3"/>
                </a:solidFill>
                <a:latin typeface="Source Sans Pro"/>
              </a:rPr>
              <a:t>it also is strongly </a:t>
            </a:r>
            <a:r>
              <a:rPr lang="en-US" dirty="0" smtClean="0">
                <a:solidFill>
                  <a:schemeClr val="accent3"/>
                </a:solidFill>
                <a:latin typeface="Source Sans Pro"/>
              </a:rPr>
              <a:t>correlated </a:t>
            </a:r>
            <a:r>
              <a:rPr lang="en-US" dirty="0">
                <a:solidFill>
                  <a:schemeClr val="accent3"/>
                </a:solidFill>
                <a:latin typeface="Source Sans Pro"/>
              </a:rPr>
              <a:t>with </a:t>
            </a:r>
            <a:r>
              <a:rPr lang="en-US" dirty="0" smtClean="0">
                <a:solidFill>
                  <a:schemeClr val="accent3"/>
                </a:solidFill>
                <a:latin typeface="Source Sans Pro"/>
              </a:rPr>
              <a:t>many other variables, including </a:t>
            </a:r>
            <a:r>
              <a:rPr lang="en-US" dirty="0" err="1" smtClean="0">
                <a:solidFill>
                  <a:schemeClr val="accent3"/>
                </a:solidFill>
                <a:latin typeface="Source Sans Pro"/>
              </a:rPr>
              <a:t>SalePrice</a:t>
            </a:r>
            <a:r>
              <a:rPr lang="en-US" dirty="0" smtClean="0">
                <a:solidFill>
                  <a:schemeClr val="accent3"/>
                </a:solidFill>
                <a:latin typeface="Source Sans Pro"/>
              </a:rPr>
              <a:t>.</a:t>
            </a:r>
            <a:endParaRPr lang="en-US" dirty="0" smtClean="0">
              <a:solidFill>
                <a:schemeClr val="accent3"/>
              </a:solidFill>
              <a:latin typeface="Source Sans Pro"/>
            </a:endParaRP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Enclosed Porch is another note here, as it is clearly not very correlated with anything, but it was marked as highly statistically significant (4.5x10^-6).</a:t>
            </a:r>
            <a:endParaRPr lang="en-US" dirty="0">
              <a:solidFill>
                <a:schemeClr val="accent3"/>
              </a:solidFill>
              <a:latin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1"/>
            <a:ext cx="5419494" cy="4461086"/>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random forest model combines multiple decision trees into a single model. In this case, it would determine feature importance rather than MLR's significance and correlation. Feature importance is a degree of dependency on the variables being compared</a:t>
            </a:r>
            <a:r>
              <a:rPr lang="en-US" sz="1400" dirty="0" smtClean="0">
                <a:latin typeface="Source Sans Pro"/>
              </a:rPr>
              <a:t>.</a:t>
            </a: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a:latin typeface="Source Sans Pro"/>
              </a:rPr>
              <a:t>decision tree is a </a:t>
            </a:r>
            <a:r>
              <a:rPr lang="en-US" sz="1400" dirty="0" smtClean="0">
                <a:latin typeface="Source Sans Pro"/>
              </a:rPr>
              <a:t>hierarchical </a:t>
            </a:r>
            <a:r>
              <a:rPr lang="en-US" sz="1400" dirty="0">
                <a:latin typeface="Source Sans Pro"/>
              </a:rPr>
              <a:t>structure where each "node" represents branches based on different conditions being satisfied. Decision 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2857</TotalTime>
  <Words>4880</Words>
  <Application>Microsoft Office PowerPoint</Application>
  <PresentationFormat>On-screen Show (16:9)</PresentationFormat>
  <Paragraphs>172</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Josefin Slab SemiBold</vt:lpstr>
      <vt:lpstr>Montserrat Medium</vt:lpstr>
      <vt:lpstr>Montserrat Thin</vt:lpstr>
      <vt:lpstr>Source Sans Pro</vt:lpstr>
      <vt:lpstr>Montserrat Black</vt:lpstr>
      <vt:lpstr>Montserrat</vt:lpstr>
      <vt:lpstr>Montserrat Light</vt:lpstr>
      <vt:lpstr>Selling Your Property XL by Slidesgo</vt:lpstr>
      <vt:lpstr>Ames, Iowa Housing Data Analysis</vt:lpstr>
      <vt:lpstr>Preliminary: What is the Ames Dataset?</vt:lpstr>
      <vt:lpstr>PowerPoint Presentation</vt:lpstr>
      <vt:lpstr>Modifying the Data: Nulls and NA</vt:lpstr>
      <vt:lpstr>Overview: Numeric</vt:lpstr>
      <vt:lpstr>PowerPoint Presentation</vt:lpstr>
      <vt:lpstr>MLR: Unrefined</vt:lpstr>
      <vt:lpstr>PowerPoint Presentation</vt:lpstr>
      <vt:lpstr>Random Forest: As a Model</vt:lpstr>
      <vt:lpstr>RF: Unrefined</vt:lpstr>
      <vt:lpstr>Constructing a Refined Model</vt:lpstr>
      <vt:lpstr>MLR: Refined</vt:lpstr>
      <vt:lpstr>MLR Refined Correlation Summary</vt:lpstr>
      <vt:lpstr>RF: Refined</vt:lpstr>
      <vt:lpstr>Gradient Boosting: Improving Accuracy</vt:lpstr>
      <vt:lpstr>Breaking Down the Results: The Target</vt:lpstr>
      <vt:lpstr>Binning the Neighborhoods</vt:lpstr>
      <vt:lpstr>Most Important Feature: Numeric</vt:lpstr>
      <vt:lpstr>Most Important Feature: Categorical</vt:lpstr>
      <vt:lpstr>Weighted Regression on Housing Rates</vt:lpstr>
      <vt:lpstr>Other Highly “Important” Features </vt:lpstr>
      <vt:lpstr>The Weaker Correlations</vt:lpstr>
      <vt:lpstr>Summary: The Models</vt:lpstr>
      <vt:lpstr>Summary: The Data</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146</cp:revision>
  <dcterms:modified xsi:type="dcterms:W3CDTF">2024-06-16T07:49:11Z</dcterms:modified>
</cp:coreProperties>
</file>